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478" r:id="rId3"/>
    <p:sldId id="464" r:id="rId4"/>
    <p:sldId id="479" r:id="rId5"/>
    <p:sldId id="477" r:id="rId6"/>
    <p:sldId id="514" r:id="rId7"/>
    <p:sldId id="513" r:id="rId8"/>
    <p:sldId id="493" r:id="rId9"/>
    <p:sldId id="483" r:id="rId10"/>
    <p:sldId id="487" r:id="rId11"/>
    <p:sldId id="488" r:id="rId12"/>
    <p:sldId id="489" r:id="rId13"/>
    <p:sldId id="490" r:id="rId14"/>
    <p:sldId id="491" r:id="rId15"/>
    <p:sldId id="492" r:id="rId16"/>
    <p:sldId id="507" r:id="rId17"/>
    <p:sldId id="510" r:id="rId18"/>
    <p:sldId id="494" r:id="rId19"/>
    <p:sldId id="495" r:id="rId20"/>
    <p:sldId id="496" r:id="rId21"/>
    <p:sldId id="497" r:id="rId22"/>
    <p:sldId id="503" r:id="rId23"/>
    <p:sldId id="504" r:id="rId24"/>
    <p:sldId id="509" r:id="rId25"/>
    <p:sldId id="511" r:id="rId26"/>
    <p:sldId id="5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60AB2"/>
    <a:srgbClr val="1D6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72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06-10-2023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06-10-2023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06-10-2023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06-10-2023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06-10-2023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06-10-2023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DE6-F5FA-4EAA-848D-A77AAE5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8C00C-37B0-705B-60EA-9AF3B6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6463-DA8A-478C-9FC8-00C83590963D}" type="datetime1">
              <a:rPr lang="en-IN" smtClean="0"/>
              <a:t>06-10-2023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7435-2B6B-F9C3-9A4E-A7EBB5B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3EE0-0FFE-7317-6147-89715EE0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18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06-10-2023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06-10-2023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06-10-2023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06-10-2023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06-10-2023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2.png"/><Relationship Id="rId5" Type="http://schemas.openxmlformats.org/officeDocument/2006/relationships/image" Target="../media/image2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7.png"/><Relationship Id="rId11" Type="http://schemas.openxmlformats.org/officeDocument/2006/relationships/image" Target="../media/image760.png"/><Relationship Id="rId5" Type="http://schemas.openxmlformats.org/officeDocument/2006/relationships/image" Target="../media/image76.png"/><Relationship Id="rId10" Type="http://schemas.openxmlformats.org/officeDocument/2006/relationships/image" Target="../media/image20.png"/><Relationship Id="rId4" Type="http://schemas.openxmlformats.org/officeDocument/2006/relationships/image" Target="../media/image75.png"/><Relationship Id="rId9" Type="http://schemas.openxmlformats.org/officeDocument/2006/relationships/image" Target="../media/image7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11.png"/><Relationship Id="rId9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711.png"/><Relationship Id="rId5" Type="http://schemas.openxmlformats.org/officeDocument/2006/relationships/image" Target="../media/image6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0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631" y="2626423"/>
            <a:ext cx="11294737" cy="160515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Unsupervised Learning:</a:t>
            </a:r>
            <a:b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</a:b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Clustering (</a:t>
            </a:r>
            <a:r>
              <a:rPr lang="en-IN" b="1" i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K</a:t>
            </a: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-means and other algos)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Piyush Rai</a:t>
            </a:r>
          </a:p>
        </p:txBody>
      </p:sp>
    </p:spTree>
    <p:extLst>
      <p:ext uri="{BB962C8B-B14F-4D97-AF65-F5344CB8AC3E}">
        <p14:creationId xmlns:p14="http://schemas.microsoft.com/office/powerpoint/2010/main" val="433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9"/>
    </mc:Choice>
    <mc:Fallback xmlns=""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K-means Loss: Several Forms, Same Meaning!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write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loss function in several ways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Note: Not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-means but many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dirty="0">
                    <a:latin typeface="Abadi Extra Light" panose="020B0204020104020204" pitchFamily="34" charset="0"/>
                  </a:rPr>
                  <a:t>. learning algos try to minimize a distortion or reconstruction error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by solving a problem of the form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66D150BC-81EC-4BF0-A3F9-DF07EB6D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" y="2204023"/>
            <a:ext cx="38576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6BC0D40-6A2A-4886-9B26-EF6DAFDD0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97" y="2204023"/>
            <a:ext cx="4514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3319E58-D5AA-4E04-853A-D25580C2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9" y="3600027"/>
            <a:ext cx="45148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0EC9B44-3B79-4829-9FD7-84C9CA04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883" y="3803080"/>
            <a:ext cx="40290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70A075D-E5B1-46B2-A7D8-25E62CC1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37" y="5984356"/>
            <a:ext cx="3845101" cy="8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EC1C9-BF3B-4042-9425-1344201EA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6920" y="1678398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6321023-6C64-4132-83A8-02192A7125B7}"/>
                  </a:ext>
                </a:extLst>
              </p:cNvPr>
              <p:cNvSpPr/>
              <p:nvPr/>
            </p:nvSpPr>
            <p:spPr>
              <a:xfrm>
                <a:off x="8239027" y="821121"/>
                <a:ext cx="3487917" cy="821499"/>
              </a:xfrm>
              <a:prstGeom prst="wedgeRectCallout">
                <a:avLst>
                  <a:gd name="adj1" fmla="val 35438"/>
                  <a:gd name="adj2" fmla="val 6928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Replacing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(Euclidean) squared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distances gives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-medoids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algorithm (more robust to outliers)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6321023-6C64-4132-83A8-02192A712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27" y="821121"/>
                <a:ext cx="3487917" cy="821499"/>
              </a:xfrm>
              <a:prstGeom prst="wedgeRectCallout">
                <a:avLst>
                  <a:gd name="adj1" fmla="val 35438"/>
                  <a:gd name="adj2" fmla="val 69284"/>
                </a:avLst>
              </a:prstGeom>
              <a:blipFill>
                <a:blip r:embed="rId10"/>
                <a:stretch>
                  <a:fillRect l="-870" t="-1220" r="-3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2272F82F-7BC2-7D60-D31A-30031A66C6B6}"/>
                  </a:ext>
                </a:extLst>
              </p:cNvPr>
              <p:cNvSpPr/>
              <p:nvPr/>
            </p:nvSpPr>
            <p:spPr>
              <a:xfrm>
                <a:off x="3969332" y="1680452"/>
                <a:ext cx="2325734" cy="573177"/>
              </a:xfrm>
              <a:prstGeom prst="wedgeRectCallout">
                <a:avLst>
                  <a:gd name="adj1" fmla="val -44040"/>
                  <a:gd name="adj2" fmla="val 7957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Mean of the cluster which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got assigned to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2272F82F-7BC2-7D60-D31A-30031A66C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32" y="1680452"/>
                <a:ext cx="2325734" cy="573177"/>
              </a:xfrm>
              <a:prstGeom prst="wedgeRectCallout">
                <a:avLst>
                  <a:gd name="adj1" fmla="val -44040"/>
                  <a:gd name="adj2" fmla="val 79577"/>
                </a:avLst>
              </a:prstGeom>
              <a:blipFill>
                <a:blip r:embed="rId11"/>
                <a:stretch>
                  <a:fillRect l="-1039" t="-2362" r="-51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68FB78FB-E956-9578-8BDA-A5BCBA340F6C}"/>
                  </a:ext>
                </a:extLst>
              </p:cNvPr>
              <p:cNvSpPr/>
              <p:nvPr/>
            </p:nvSpPr>
            <p:spPr>
              <a:xfrm>
                <a:off x="817403" y="5984356"/>
                <a:ext cx="3091679" cy="820474"/>
              </a:xfrm>
              <a:prstGeom prst="wedgeRectCallout">
                <a:avLst>
                  <a:gd name="adj1" fmla="val 59536"/>
                  <a:gd name="adj2" fmla="val 581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new representation of the inputs and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the other parameters of the model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68FB78FB-E956-9578-8BDA-A5BCBA340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" y="5984356"/>
                <a:ext cx="3091679" cy="820474"/>
              </a:xfrm>
              <a:prstGeom prst="wedgeRectCallout">
                <a:avLst>
                  <a:gd name="adj1" fmla="val 59536"/>
                  <a:gd name="adj2" fmla="val 5815"/>
                </a:avLst>
              </a:prstGeom>
              <a:blipFill>
                <a:blip r:embed="rId12"/>
                <a:stretch>
                  <a:fillRect l="-712" t="-2190" b="-802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08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13"/>
    </mc:Choice>
    <mc:Fallback xmlns="">
      <p:transition spd="slow" advTm="23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Optimizing the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Loss Function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problem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is</a:t>
                </a: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Can’t optimize it jointly for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Let’s try alternating optimization for </a:t>
                </a:r>
                <a14:m>
                  <m:oMath xmlns:m="http://schemas.openxmlformats.org/officeDocument/2006/math">
                    <m:r>
                      <a:rPr lang="en-GB" sz="26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E3952872-07CF-45D6-84B5-F099D5AA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0" y="1613555"/>
            <a:ext cx="7719571" cy="9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BFEF047-15CD-4FD1-877B-040D9BE3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3" y="3213465"/>
            <a:ext cx="10956344" cy="33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B2FA5C9-E3AB-8D3E-4D12-DE1A8BAE5174}"/>
                  </a:ext>
                </a:extLst>
              </p:cNvPr>
              <p:cNvSpPr/>
              <p:nvPr/>
            </p:nvSpPr>
            <p:spPr>
              <a:xfrm>
                <a:off x="5670312" y="3705897"/>
                <a:ext cx="4860036" cy="573177"/>
              </a:xfrm>
              <a:prstGeom prst="wedgeRectCallout">
                <a:avLst>
                  <a:gd name="adj1" fmla="val -54609"/>
                  <a:gd name="adj2" fmla="val -104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Given the current estimates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find the optimal cluster 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for all the inputs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B2FA5C9-E3AB-8D3E-4D12-DE1A8BAE5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12" y="3705897"/>
                <a:ext cx="4860036" cy="573177"/>
              </a:xfrm>
              <a:prstGeom prst="wedgeRectCallout">
                <a:avLst>
                  <a:gd name="adj1" fmla="val -54609"/>
                  <a:gd name="adj2" fmla="val -1047"/>
                </a:avLst>
              </a:prstGeom>
              <a:blipFill>
                <a:blip r:embed="rId6"/>
                <a:stretch>
                  <a:fillRect t="-3093" r="-951" b="-1134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DED200B7-1B6B-3FD7-FF0D-95DDE47CB964}"/>
                  </a:ext>
                </a:extLst>
              </p:cNvPr>
              <p:cNvSpPr/>
              <p:nvPr/>
            </p:nvSpPr>
            <p:spPr>
              <a:xfrm>
                <a:off x="5670312" y="4867188"/>
                <a:ext cx="4643727" cy="573177"/>
              </a:xfrm>
              <a:prstGeom prst="wedgeRectCallout">
                <a:avLst>
                  <a:gd name="adj1" fmla="val -54609"/>
                  <a:gd name="adj2" fmla="val -104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Given the current estimates of the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optimal cluster 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,compute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DED200B7-1B6B-3FD7-FF0D-95DDE47CB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12" y="4867188"/>
                <a:ext cx="4643727" cy="573177"/>
              </a:xfrm>
              <a:prstGeom prst="wedgeRectCallout">
                <a:avLst>
                  <a:gd name="adj1" fmla="val -54609"/>
                  <a:gd name="adj2" fmla="val -1047"/>
                </a:avLst>
              </a:prstGeom>
              <a:blipFill>
                <a:blip r:embed="rId7"/>
                <a:stretch>
                  <a:fillRect t="-2062" b="-123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13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39"/>
    </mc:Choice>
    <mc:Fallback xmlns="">
      <p:transition spd="slow" advTm="14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for </a:t>
            </a:r>
            <a:r>
              <a:rPr lang="en-IN" b="1" i="1" dirty="0">
                <a:solidFill>
                  <a:schemeClr val="accent2">
                    <a:lumMod val="75000"/>
                  </a:schemeClr>
                </a:solidFill>
              </a:rPr>
              <a:t>Z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Solving for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fixed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Still not easy.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discrete and above is an NP-hard problem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Combinatorial optimization: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possibilities for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matrix with one-hot rows)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Greedy approach: Optimize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one row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at a time keeping all others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(and the cluster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fixed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Easy to see that this is minimized by assigning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the closest mean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is exactly what the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 (Lloyd’s) algo does!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AA3330BB-FB53-4F58-87E9-4FC198F8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0" y="1547370"/>
            <a:ext cx="7228100" cy="98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B89E073-FE11-4D1F-8EC2-0D836FE1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0" y="4617506"/>
            <a:ext cx="6926001" cy="9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4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63"/>
    </mc:Choice>
    <mc:Fallback xmlns="">
      <p:transition spd="slow" advTm="20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57946-FC7F-477C-9867-0ED704A858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5245" y="169682"/>
                <a:ext cx="11740617" cy="821500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IN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57946-FC7F-477C-9867-0ED704A85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5245" y="169682"/>
                <a:ext cx="11740617" cy="821500"/>
              </a:xfrm>
              <a:blipFill>
                <a:blip r:embed="rId5"/>
                <a:stretch>
                  <a:fillRect l="-2130" t="-15556" b="-27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Solving for 𝝁 with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fixed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 difficult to solve (each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real-valued vector, can optimize easily)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 that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can be optimized for independently</a:t>
                </a: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(Verify) This is minimized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be mean of points currently in cluster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is exactly what the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 (Lloyd’s) algo does!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6"/>
                <a:stretch>
                  <a:fillRect l="-831" t="-1645" b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8EE26B19-61AC-48E9-8A14-6EAC2723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05" y="1839046"/>
            <a:ext cx="7552589" cy="10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727FB2B-CDDF-4838-BB09-799DB899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6" y="3803655"/>
            <a:ext cx="44291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3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40"/>
    </mc:Choice>
    <mc:Fallback xmlns="">
      <p:transition spd="slow" advTm="14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Convergence of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 algorithm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step (updating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can never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increase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loss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When we update </a:t>
                </a:r>
                <a14:m>
                  <m:oMath xmlns:m="http://schemas.openxmlformats.org/officeDocument/2006/math">
                    <m:r>
                      <a:rPr lang="en-GB" sz="26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When we update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algorithm monotonically decreases the objective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66B87B-05FC-4450-9EC8-9F2BFB65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116" y="2244212"/>
            <a:ext cx="4610100" cy="55245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808527E9-D5C4-42DE-985D-40117EF5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10" y="2335033"/>
            <a:ext cx="3887132" cy="36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C1E8D-597E-4801-B0E4-AE6C18AFFDBA}"/>
              </a:ext>
            </a:extLst>
          </p:cNvPr>
          <p:cNvSpPr txBox="1"/>
          <p:nvPr/>
        </p:nvSpPr>
        <p:spPr>
          <a:xfrm>
            <a:off x="6353199" y="233144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because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D1D4E4C3-3641-4543-81C1-76DFA1B1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16" y="3302354"/>
            <a:ext cx="39433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49002B-AE99-4294-AF99-92A9FDA2E3E2}"/>
              </a:ext>
            </a:extLst>
          </p:cNvPr>
          <p:cNvSpPr txBox="1"/>
          <p:nvPr/>
        </p:nvSpPr>
        <p:spPr>
          <a:xfrm>
            <a:off x="5973680" y="330235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because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A4930D53-439E-4A6C-AEBC-32EC04EB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81" y="3239020"/>
            <a:ext cx="3715165" cy="3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BC9628F-3529-458F-AD1E-A19238AF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86" y="4364218"/>
            <a:ext cx="33242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2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44"/>
    </mc:Choice>
    <mc:Fallback xmlns="">
      <p:transition spd="slow" advTm="16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way to select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for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algorithm is to try different values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plot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objective versus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and look at the “elbow-point”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information criterion such as AIC (Akaike Information Criterion)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   and choose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which gives the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smallest AIC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(small loss +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values penalized)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More advanced approaches, such as nonparametric Bayesian methods (Dirichlet Process mixture models also used, not within K-means but with other clustering algos)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645" b="-2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70C2477-12E9-4D49-8422-CE21689B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734" y="2058857"/>
            <a:ext cx="3131627" cy="2122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5398E8C-E27D-4574-9658-0471016692A7}"/>
                  </a:ext>
                </a:extLst>
              </p:cNvPr>
              <p:cNvSpPr/>
              <p:nvPr/>
            </p:nvSpPr>
            <p:spPr>
              <a:xfrm>
                <a:off x="7272775" y="2450383"/>
                <a:ext cx="2133013" cy="444075"/>
              </a:xfrm>
              <a:prstGeom prst="wedgeRectCallout">
                <a:avLst>
                  <a:gd name="adj1" fmla="val -62261"/>
                  <a:gd name="adj2" fmla="val 10984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=6 is the elbow point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5398E8C-E27D-4574-9658-047101669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775" y="2450383"/>
                <a:ext cx="2133013" cy="444075"/>
              </a:xfrm>
              <a:prstGeom prst="wedgeRectCallout">
                <a:avLst>
                  <a:gd name="adj1" fmla="val -62261"/>
                  <a:gd name="adj2" fmla="val 109841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C0CA0526-449E-43C8-A72E-125EF772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61" y="4899878"/>
            <a:ext cx="37528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BEC5D-CC07-7823-9FBD-20652AC4F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723" y="2672421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DE2F8DE-C19E-2081-EDED-39C24C3D5C2D}"/>
                  </a:ext>
                </a:extLst>
              </p:cNvPr>
              <p:cNvSpPr/>
              <p:nvPr/>
            </p:nvSpPr>
            <p:spPr>
              <a:xfrm>
                <a:off x="550356" y="2058857"/>
                <a:ext cx="2072705" cy="1260916"/>
              </a:xfrm>
              <a:prstGeom prst="wedgeRectCallout">
                <a:avLst>
                  <a:gd name="adj1" fmla="val 68745"/>
                  <a:gd name="adj2" fmla="val 3322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If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algo can achieve smallest possible loss (zero!). Think why.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DE2F8DE-C19E-2081-EDED-39C24C3D5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56" y="2058857"/>
                <a:ext cx="2072705" cy="1260916"/>
              </a:xfrm>
              <a:prstGeom prst="wedgeRectCallout">
                <a:avLst>
                  <a:gd name="adj1" fmla="val 68745"/>
                  <a:gd name="adj2" fmla="val 33225"/>
                </a:avLst>
              </a:prstGeom>
              <a:blipFill>
                <a:blip r:embed="rId8"/>
                <a:stretch>
                  <a:fillRect l="-976" t="-2857" b="-714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EB569F61-2D24-669E-B8C7-2D5A02FD9D56}"/>
                  </a:ext>
                </a:extLst>
              </p:cNvPr>
              <p:cNvSpPr/>
              <p:nvPr/>
            </p:nvSpPr>
            <p:spPr>
              <a:xfrm>
                <a:off x="507632" y="3637644"/>
                <a:ext cx="2072705" cy="749233"/>
              </a:xfrm>
              <a:prstGeom prst="wedgeRectCallout">
                <a:avLst>
                  <a:gd name="adj1" fmla="val 45027"/>
                  <a:gd name="adj2" fmla="val -993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However, if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it isn’t a useful clustering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EB569F61-2D24-669E-B8C7-2D5A02FD9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32" y="3637644"/>
                <a:ext cx="2072705" cy="749233"/>
              </a:xfrm>
              <a:prstGeom prst="wedgeRectCallout">
                <a:avLst>
                  <a:gd name="adj1" fmla="val 45027"/>
                  <a:gd name="adj2" fmla="val -99318"/>
                </a:avLst>
              </a:prstGeom>
              <a:blipFill>
                <a:blip r:embed="rId9"/>
                <a:stretch>
                  <a:fillRect l="-1166" b="-899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23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26"/>
    </mc:Choice>
    <mc:Fallback xmlns="">
      <p:transition spd="slow" advTm="24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-means++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 results can be sensitive to initialization</a:t>
                </a: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-means++ (Arthur and </a:t>
                </a:r>
                <a:r>
                  <a:rPr lang="en-IN" dirty="0" err="1">
                    <a:latin typeface="Abadi Extra Light" panose="020B0204020104020204" pitchFamily="34" charset="0"/>
                  </a:rPr>
                  <a:t>Vassilvitskii</a:t>
                </a:r>
                <a:r>
                  <a:rPr lang="en-IN" dirty="0">
                    <a:latin typeface="Abadi Extra Light" panose="020B0204020104020204" pitchFamily="34" charset="0"/>
                  </a:rPr>
                  <a:t>, 2007) an improvement over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</a:t>
                </a:r>
              </a:p>
              <a:p>
                <a:pPr marL="0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Only difference is the way we initialize the cluster </a:t>
                </a:r>
                <a:r>
                  <a:rPr lang="en-IN" dirty="0" err="1">
                    <a:latin typeface="Abadi Extra Light" panose="020B0204020104020204" pitchFamily="34" charset="0"/>
                  </a:rPr>
                  <a:t>centers</a:t>
                </a:r>
                <a:r>
                  <a:rPr lang="en-IN" dirty="0">
                    <a:latin typeface="Abadi Extra Light" panose="020B0204020104020204" pitchFamily="34" charset="0"/>
                  </a:rPr>
                  <a:t> (rest of it is just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-means)</a:t>
                </a:r>
              </a:p>
              <a:p>
                <a:pPr marL="457200" lvl="1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Abadi Extra Light" panose="020B0204020104020204" pitchFamily="34" charset="0"/>
                  </a:rPr>
                  <a:t>Basic idea: Initialize cluster </a:t>
                </a:r>
                <a:r>
                  <a:rPr lang="en-IN" sz="2200" dirty="0" err="1">
                    <a:latin typeface="Abadi Extra Light" panose="020B0204020104020204" pitchFamily="34" charset="0"/>
                  </a:rPr>
                  <a:t>centers</a:t>
                </a:r>
                <a:r>
                  <a:rPr lang="en-IN" sz="2200" dirty="0">
                    <a:latin typeface="Abadi Extra Light" panose="020B0204020104020204" pitchFamily="34" charset="0"/>
                  </a:rPr>
                  <a:t> such that they are reasonably far from each other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Note: In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-means++, the cluster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centers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are chosen to be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of the data points themselves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1B03-7D86-41B4-99E5-5535A1AA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22" y="1932768"/>
            <a:ext cx="2827556" cy="185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06B432-040A-48BE-95AE-EA47D4F54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826" y="1892326"/>
            <a:ext cx="2827556" cy="1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D4DE4-5B99-451B-A0F3-C99F418B8C29}"/>
              </a:ext>
            </a:extLst>
          </p:cNvPr>
          <p:cNvSpPr txBox="1"/>
          <p:nvPr/>
        </p:nvSpPr>
        <p:spPr>
          <a:xfrm>
            <a:off x="6096000" y="1608498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Poor initialization: bad 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31973-3F70-47C9-B9EA-E884DB85F3C7}"/>
              </a:ext>
            </a:extLst>
          </p:cNvPr>
          <p:cNvSpPr txBox="1"/>
          <p:nvPr/>
        </p:nvSpPr>
        <p:spPr>
          <a:xfrm>
            <a:off x="3009899" y="1568056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Desired clustering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6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17"/>
    </mc:Choice>
    <mc:Fallback xmlns="">
      <p:transition spd="slow" advTm="17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-means++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K-means++ works as follows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Abadi Extra Light" panose="020B0204020104020204" pitchFamily="34" charset="0"/>
                  </a:rPr>
                  <a:t>Choose the first cluster mean uniformly randomly to be </a:t>
                </a:r>
                <a:r>
                  <a:rPr lang="en-IN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one of the data points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subsequent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cluster means are chosen as follows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GB" sz="1800" dirty="0">
                    <a:latin typeface="Abadi Extra Light" panose="020B0204020104020204" pitchFamily="34" charset="0"/>
                  </a:rPr>
                  <a:t>For each unselected point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1800" b="1" dirty="0">
                    <a:latin typeface="Abadi Extra Light" panose="020B0204020104020204" pitchFamily="34" charset="0"/>
                  </a:rPr>
                  <a:t>, </a:t>
                </a:r>
                <a:r>
                  <a:rPr lang="en-GB" sz="1800" dirty="0">
                    <a:latin typeface="Abadi Extra Light" panose="020B0204020104020204" pitchFamily="34" charset="0"/>
                  </a:rPr>
                  <a:t>compute its </a:t>
                </a:r>
                <a:r>
                  <a:rPr lang="en-GB" sz="1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smallest distance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latin typeface="Abadi Extra Light" panose="020B0204020104020204" pitchFamily="34" charset="0"/>
                  </a:rPr>
                  <a:t> from </a:t>
                </a:r>
                <a:r>
                  <a:rPr lang="en-GB" sz="1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already initialized means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endParaRPr lang="en-GB" sz="1800" dirty="0">
                  <a:latin typeface="Abadi Extra Light" panose="020B0204020104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GB" sz="1800" dirty="0">
                    <a:latin typeface="Abadi Extra Light" panose="020B0204020104020204" pitchFamily="34" charset="0"/>
                  </a:rPr>
                  <a:t>Select the next cluster mean </a:t>
                </a:r>
                <a:r>
                  <a:rPr lang="en-GB" sz="1800" dirty="0" err="1">
                    <a:latin typeface="Abadi Extra Light" panose="020B0204020104020204" pitchFamily="34" charset="0"/>
                  </a:rPr>
                  <a:t>unif</a:t>
                </a:r>
                <a:r>
                  <a:rPr lang="en-GB" sz="1800" dirty="0">
                    <a:latin typeface="Abadi Extra Light" panose="020B0204020104020204" pitchFamily="34" charset="0"/>
                  </a:rPr>
                  <a:t>. rand. to be one of the unselected points based on probability prop. to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1800" b="0" dirty="0">
                  <a:latin typeface="Abadi Extra Light" panose="020B0204020104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IN" sz="1800" b="0" dirty="0">
                  <a:latin typeface="Abadi Extra Light" panose="020B0204020104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GB" sz="1800" dirty="0">
                    <a:latin typeface="Abadi Extra Light" panose="020B0204020104020204" pitchFamily="34" charset="0"/>
                  </a:rPr>
                  <a:t>Repeat 1 and 2 until the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1800" dirty="0">
                    <a:latin typeface="Abadi Extra Light" panose="020B0204020104020204" pitchFamily="34" charset="0"/>
                  </a:rPr>
                  <a:t> cluster means are initialized</a:t>
                </a:r>
              </a:p>
              <a:p>
                <a:pPr marL="914400" lvl="2" indent="0">
                  <a:buNone/>
                </a:pPr>
                <a:endParaRPr lang="en-GB" sz="1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Now run standard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 with these initial cluster means</a:t>
                </a:r>
              </a:p>
              <a:p>
                <a:pPr marL="0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-means++ initialization scheme sort of ensures that the initial cluster means are located in different clusters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1A2D1BC-07DB-4AB1-87D9-14FEDCE6AB01}"/>
              </a:ext>
            </a:extLst>
          </p:cNvPr>
          <p:cNvSpPr/>
          <p:nvPr/>
        </p:nvSpPr>
        <p:spPr>
          <a:xfrm>
            <a:off x="9075564" y="4681459"/>
            <a:ext cx="2454571" cy="843578"/>
          </a:xfrm>
          <a:prstGeom prst="wedgeRectCallout">
            <a:avLst>
              <a:gd name="adj1" fmla="val -1884"/>
              <a:gd name="adj2" fmla="val -871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Thus farthest points are most likely to be selected as cluster means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1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43"/>
    </mc:Choice>
    <mc:Fallback xmlns="">
      <p:transition spd="slow" advTm="29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Hard vs Soft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i="1" dirty="0">
                    <a:latin typeface="Abadi Extra Light" panose="020B0204020104020204" pitchFamily="34" charset="0"/>
                  </a:rPr>
                  <a:t>K</a:t>
                </a:r>
                <a:r>
                  <a:rPr lang="en-GB" dirty="0">
                    <a:latin typeface="Abadi Extra Light" panose="020B0204020104020204" pitchFamily="34" charset="0"/>
                  </a:rPr>
                  <a:t>-means makes hard assignments of points to clusters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Hard assignment: </a:t>
                </a:r>
                <a:r>
                  <a:rPr lang="en-GB" dirty="0">
                    <a:latin typeface="Abadi Extra Light" panose="020B0204020104020204" pitchFamily="34" charset="0"/>
                  </a:rPr>
                  <a:t>A point either completely belongs to a cluster or doesn’t belong at all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When clusters overlap, soft assignment is preferable(i.e., probability of being assigned to each cluster: say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3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and for some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0.7, 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0.2, 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0.1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 heuristic to get </a:t>
                </a:r>
                <a:r>
                  <a:rPr lang="en-GB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soft assignments</a:t>
                </a:r>
                <a:r>
                  <a:rPr lang="en-GB" dirty="0">
                    <a:latin typeface="Abadi Extra Light" panose="020B0204020104020204" pitchFamily="34" charset="0"/>
                  </a:rPr>
                  <a:t>: Transform distances from clusters into prob.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cluster mean updates changes:                         (all points contribute fractionally)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800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9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55188C1-2DE1-47F2-8F4F-A5D3743E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83" y="2033656"/>
            <a:ext cx="3396143" cy="14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A30DF-CDDF-4BB5-97F1-EBB247D7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85" y="4820170"/>
            <a:ext cx="76104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282BF-9B26-4433-806F-D4ABB936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851" y="5620270"/>
            <a:ext cx="2112994" cy="689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DF1C75B6-3E48-495B-966E-78AB01C94F83}"/>
                  </a:ext>
                </a:extLst>
              </p:cNvPr>
              <p:cNvSpPr/>
              <p:nvPr/>
            </p:nvSpPr>
            <p:spPr>
              <a:xfrm>
                <a:off x="862885" y="4875422"/>
                <a:ext cx="1708626" cy="689596"/>
              </a:xfrm>
              <a:prstGeom prst="wedgeRectCallout">
                <a:avLst>
                  <a:gd name="adj1" fmla="val 79284"/>
                  <a:gd name="adj2" fmla="val 838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I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DF1C75B6-3E48-495B-966E-78AB01C94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5" y="4875422"/>
                <a:ext cx="1708626" cy="689596"/>
              </a:xfrm>
              <a:prstGeom prst="wedgeRectCallout">
                <a:avLst>
                  <a:gd name="adj1" fmla="val 79284"/>
                  <a:gd name="adj2" fmla="val 8381"/>
                </a:avLst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5084232-A4C3-45A0-97B8-ABE798313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0048" y="2397118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F26831A-0430-43B2-A42A-06A018A21E44}"/>
                  </a:ext>
                </a:extLst>
              </p:cNvPr>
              <p:cNvSpPr/>
              <p:nvPr/>
            </p:nvSpPr>
            <p:spPr>
              <a:xfrm>
                <a:off x="8452570" y="2160543"/>
                <a:ext cx="2451390" cy="1201797"/>
              </a:xfrm>
              <a:prstGeom prst="wedgeRectCallout">
                <a:avLst>
                  <a:gd name="adj1" fmla="val 61591"/>
                  <a:gd name="adj2" fmla="val 727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more principled extension of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for doing soft-clustering is via probabilistic mixture models such as the </a:t>
                </a:r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Gaussian Mixture Model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F26831A-0430-43B2-A42A-06A018A21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570" y="2160543"/>
                <a:ext cx="2451390" cy="1201797"/>
              </a:xfrm>
              <a:prstGeom prst="wedgeRectCallout">
                <a:avLst>
                  <a:gd name="adj1" fmla="val 61591"/>
                  <a:gd name="adj2" fmla="val 7271"/>
                </a:avLst>
              </a:prstGeom>
              <a:blipFill>
                <a:blip r:embed="rId11"/>
                <a:stretch>
                  <a:fillRect l="-1101" t="-5473" b="-94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365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26"/>
    </mc:Choice>
    <mc:Fallback xmlns="">
      <p:transition spd="slow" advTm="403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sz="4000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-means: Decision Boundaries and Cluster Sizes/Shapes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-mean assumes that the decision boundary between any two clusters is linear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Reason: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loss function implies assumes equal-sized, spherical clusters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May do badly if clusters are not roughly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equi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-sized and convex-shaped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893CCF1-BD00-45CD-AEDF-F8C02B8B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99" y="2320485"/>
            <a:ext cx="4222499" cy="18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3A431C-90CF-458F-B3A7-9359D1B3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888" y="5149996"/>
            <a:ext cx="1790023" cy="11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D80E06-F063-45C7-B27C-8717994E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086" y="5149996"/>
            <a:ext cx="3414154" cy="13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09BCE0-88E7-4902-99D9-E3DDDBDA755E}"/>
              </a:ext>
            </a:extLst>
          </p:cNvPr>
          <p:cNvSpPr/>
          <p:nvPr/>
        </p:nvSpPr>
        <p:spPr>
          <a:xfrm>
            <a:off x="9256977" y="2320485"/>
            <a:ext cx="2243754" cy="858484"/>
          </a:xfrm>
          <a:prstGeom prst="wedgeRectCallout">
            <a:avLst>
              <a:gd name="adj1" fmla="val -43820"/>
              <a:gd name="adj2" fmla="val -7300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Reason: Use of Euclidean distances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4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612"/>
    </mc:Choice>
    <mc:Fallback xmlns="">
      <p:transition spd="slow" advTm="20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Unsupervised Learning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about learning interesting/useful structures in the data (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unsupervisedly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!)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 is no supervision (no labels/responses), only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examples of unsupervised learning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Clustering: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Grouping similar inputs together (and dissimilar ones far apart)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Dimensionality Reduction: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Reducing the dimensionality of inputs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Estimating the probability density of inputs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(which distribution </a:t>
                </a:r>
                <a14:m>
                  <m:oMath xmlns:m="http://schemas.openxmlformats.org/officeDocument/2006/math"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“generated” the inputs)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Unsupervised feature/representation learning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Most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learning algos also learn a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new feature representation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of inputs, e.g.,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Clustering gives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one-hot “quantized”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5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5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Dim-red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a lower-dim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. Rep. learning can learn lower/higher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2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 b="-2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87DFC45-E397-4F8C-AD05-9EEDB009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12" y="5335709"/>
            <a:ext cx="4582847" cy="69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26600CF-B732-4708-B741-BA6A2DFA0942}"/>
              </a:ext>
            </a:extLst>
          </p:cNvPr>
          <p:cNvSpPr/>
          <p:nvPr/>
        </p:nvSpPr>
        <p:spPr>
          <a:xfrm>
            <a:off x="8700972" y="5429007"/>
            <a:ext cx="2924370" cy="508098"/>
          </a:xfrm>
          <a:prstGeom prst="wedgeRectCallout">
            <a:avLst>
              <a:gd name="adj1" fmla="val -63491"/>
              <a:gd name="adj2" fmla="val -2488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Assuming each input belongs deterministically to a single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F181362E-21AF-433C-8777-1A4D2B298DC3}"/>
                  </a:ext>
                </a:extLst>
              </p:cNvPr>
              <p:cNvSpPr/>
              <p:nvPr/>
            </p:nvSpPr>
            <p:spPr>
              <a:xfrm>
                <a:off x="265245" y="5335709"/>
                <a:ext cx="3032054" cy="601396"/>
              </a:xfrm>
              <a:prstGeom prst="wedgeRectCallout">
                <a:avLst>
                  <a:gd name="adj1" fmla="val 55611"/>
                  <a:gd name="adj2" fmla="val -234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Some clustering algos learn a </a:t>
                </a:r>
                <a:r>
                  <a:rPr lang="en-IN" sz="1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soft/probabilistic clustering</a:t>
                </a:r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be </a:t>
                </a:r>
                <a:r>
                  <a:rPr lang="en-IN" sz="12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be</a:t>
                </a:r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probability vector that sums to 1(will see later)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F181362E-21AF-433C-8777-1A4D2B298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5335709"/>
                <a:ext cx="3032054" cy="601396"/>
              </a:xfrm>
              <a:prstGeom prst="wedgeRectCallout">
                <a:avLst>
                  <a:gd name="adj1" fmla="val 55611"/>
                  <a:gd name="adj2" fmla="val -23472"/>
                </a:avLst>
              </a:prstGeom>
              <a:blipFill>
                <a:blip r:embed="rId5"/>
                <a:stretch>
                  <a:fillRect t="-1961" b="-88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18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44"/>
    </mc:Choice>
    <mc:Fallback xmlns="">
      <p:transition spd="slow" advTm="32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E993B9-F2DD-413E-AB13-FFDC8F92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877" y="3038830"/>
            <a:ext cx="1010687" cy="965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Kernel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Basic idea: Replace 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Eucl</a:t>
                </a:r>
                <a:r>
                  <a:rPr lang="en-GB" dirty="0">
                    <a:latin typeface="Abadi Extra Light" panose="020B0204020104020204" pitchFamily="34" charset="0"/>
                  </a:rPr>
                  <a:t>. distances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-means by the kernelized versions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(., .)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denotes the kernel function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its (implicit) feature map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the mean of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mappings of the data points assigned to cluster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4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9141D38-2BFC-4926-8883-C57F69E2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16" y="1585995"/>
            <a:ext cx="8878393" cy="5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61BF387-BD83-43BF-938B-42D964C57D42}"/>
                  </a:ext>
                </a:extLst>
              </p:cNvPr>
              <p:cNvSpPr/>
              <p:nvPr/>
            </p:nvSpPr>
            <p:spPr>
              <a:xfrm>
                <a:off x="265245" y="1585995"/>
                <a:ext cx="1537955" cy="591804"/>
              </a:xfrm>
              <a:prstGeom prst="wedgeRectCallout">
                <a:avLst>
                  <a:gd name="adj1" fmla="val 61761"/>
                  <a:gd name="adj2" fmla="val -389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Kernelized</a:t>
                </a:r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distance between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mean of cluster </a:t>
                </a:r>
                <a14:m>
                  <m:oMath xmlns:m="http://schemas.openxmlformats.org/officeDocument/2006/math">
                    <m:r>
                      <a:rPr lang="en-I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2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61BF387-BD83-43BF-938B-42D964C57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585995"/>
                <a:ext cx="1537955" cy="591804"/>
              </a:xfrm>
              <a:prstGeom prst="wedgeRectCallout">
                <a:avLst>
                  <a:gd name="adj1" fmla="val 61761"/>
                  <a:gd name="adj2" fmla="val -3895"/>
                </a:avLst>
              </a:prstGeom>
              <a:blipFill>
                <a:blip r:embed="rId6"/>
                <a:stretch>
                  <a:fillRect t="-3000" b="-10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7F2B8440-0902-4E07-AD6E-E604E7EDAE2E}"/>
                  </a:ext>
                </a:extLst>
              </p:cNvPr>
              <p:cNvSpPr/>
              <p:nvPr/>
            </p:nvSpPr>
            <p:spPr>
              <a:xfrm>
                <a:off x="265245" y="3162566"/>
                <a:ext cx="3390142" cy="941925"/>
              </a:xfrm>
              <a:prstGeom prst="wedgeRectCallout">
                <a:avLst>
                  <a:gd name="adj1" fmla="val 58230"/>
                  <a:gd name="adj2" fmla="val -1874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u="sng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</a:t>
                </a:r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 same as the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mapping of the mean of the data points assigned to cluster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7F2B8440-0902-4E07-AD6E-E604E7EDA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3162566"/>
                <a:ext cx="3390142" cy="941925"/>
              </a:xfrm>
              <a:prstGeom prst="wedgeRectCallout">
                <a:avLst>
                  <a:gd name="adj1" fmla="val 58230"/>
                  <a:gd name="adj2" fmla="val -18742"/>
                </a:avLst>
              </a:prstGeom>
              <a:blipFill>
                <a:blip r:embed="rId7"/>
                <a:stretch>
                  <a:fillRect l="-1316" t="-1274" b="-764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60743E0F-92A4-4AB0-8BB8-E7D81754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03" y="4233028"/>
            <a:ext cx="3326922" cy="18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471B65-19E5-40C5-9E20-38827B302089}"/>
                  </a:ext>
                </a:extLst>
              </p:cNvPr>
              <p:cNvSpPr txBox="1"/>
              <p:nvPr/>
            </p:nvSpPr>
            <p:spPr>
              <a:xfrm>
                <a:off x="4033326" y="3062128"/>
                <a:ext cx="3544047" cy="941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471B65-19E5-40C5-9E20-38827B302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26" y="3062128"/>
                <a:ext cx="3544047" cy="9419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A760E6E-C521-4048-9F16-5BECC9EC8335}"/>
              </a:ext>
            </a:extLst>
          </p:cNvPr>
          <p:cNvSpPr/>
          <p:nvPr/>
        </p:nvSpPr>
        <p:spPr>
          <a:xfrm>
            <a:off x="8822430" y="443924"/>
            <a:ext cx="2695655" cy="501823"/>
          </a:xfrm>
          <a:prstGeom prst="wedgeRectCallout">
            <a:avLst>
              <a:gd name="adj1" fmla="val -38276"/>
              <a:gd name="adj2" fmla="val 10162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Helps learn non-spherical clusters and nonlinear cluster boundaries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2D1403E-505C-4A93-89A4-3A4B4728E157}"/>
              </a:ext>
            </a:extLst>
          </p:cNvPr>
          <p:cNvSpPr/>
          <p:nvPr/>
        </p:nvSpPr>
        <p:spPr>
          <a:xfrm>
            <a:off x="8047189" y="3026181"/>
            <a:ext cx="2451390" cy="1082178"/>
          </a:xfrm>
          <a:prstGeom prst="wedgeRectCallout">
            <a:avLst>
              <a:gd name="adj1" fmla="val 68696"/>
              <a:gd name="adj2" fmla="val -1043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also used landmarks or kernel random features idea to get new features and run standard k-means on those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292E0DBB-09DD-4E55-93D0-3655D3CE0C67}"/>
                  </a:ext>
                </a:extLst>
              </p:cNvPr>
              <p:cNvSpPr/>
              <p:nvPr/>
            </p:nvSpPr>
            <p:spPr>
              <a:xfrm>
                <a:off x="7853802" y="4316160"/>
                <a:ext cx="4152060" cy="1082178"/>
              </a:xfrm>
              <a:prstGeom prst="wedgeRectCallout">
                <a:avLst>
                  <a:gd name="adj1" fmla="val 2835"/>
                  <a:gd name="adj2" fmla="val -7498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Apart from kernels, it is also possible to use other distance functions in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-means. </a:t>
                </a:r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Bregman Divergence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* is such a family of distances (Euclidean and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Mahalanobis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special cases)</a:t>
                </a:r>
              </a:p>
            </p:txBody>
          </p:sp>
        </mc:Choice>
        <mc:Fallback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292E0DBB-09DD-4E55-93D0-3655D3CE0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802" y="4316160"/>
                <a:ext cx="4152060" cy="1082178"/>
              </a:xfrm>
              <a:prstGeom prst="wedgeRectCallout">
                <a:avLst>
                  <a:gd name="adj1" fmla="val 2835"/>
                  <a:gd name="adj2" fmla="val -74986"/>
                </a:avLst>
              </a:prstGeom>
              <a:blipFill>
                <a:blip r:embed="rId10"/>
                <a:stretch>
                  <a:fillRect l="-585" r="-1170" b="-39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7AD3286-CE83-4701-A40C-44E52F65014D}"/>
              </a:ext>
            </a:extLst>
          </p:cNvPr>
          <p:cNvSpPr txBox="1"/>
          <p:nvPr/>
        </p:nvSpPr>
        <p:spPr>
          <a:xfrm>
            <a:off x="67112" y="6458590"/>
            <a:ext cx="3966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*Clustering with Bregman Divergences (Banerjee et al, 2005)</a:t>
            </a:r>
            <a:endParaRPr lang="en-IN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6C97BC-4C0C-FB1B-545D-E294CFBBB30A}"/>
                  </a:ext>
                </a:extLst>
              </p:cNvPr>
              <p:cNvSpPr txBox="1"/>
              <p:nvPr/>
            </p:nvSpPr>
            <p:spPr>
              <a:xfrm>
                <a:off x="186138" y="4201171"/>
                <a:ext cx="26884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6C97BC-4C0C-FB1B-545D-E294CFBB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4201171"/>
                <a:ext cx="2688493" cy="276999"/>
              </a:xfrm>
              <a:prstGeom prst="rect">
                <a:avLst/>
              </a:prstGeom>
              <a:blipFill>
                <a:blip r:embed="rId11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9D21B-49E9-A826-8ED3-0A55404F44CA}"/>
                  </a:ext>
                </a:extLst>
              </p:cNvPr>
              <p:cNvSpPr txBox="1"/>
              <p:nvPr/>
            </p:nvSpPr>
            <p:spPr>
              <a:xfrm>
                <a:off x="1229781" y="4646903"/>
                <a:ext cx="3050322" cy="706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5"/>
                                </m:rPr>
                                <a:rPr lang="en-I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m:rPr>
                                  <m:brk m:alnAt="25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25"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9D21B-49E9-A826-8ED3-0A55404F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81" y="4646903"/>
                <a:ext cx="3050322" cy="7064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00FFA8-DA96-0914-2ED9-C1C01B307897}"/>
                  </a:ext>
                </a:extLst>
              </p:cNvPr>
              <p:cNvSpPr txBox="1"/>
              <p:nvPr/>
            </p:nvSpPr>
            <p:spPr>
              <a:xfrm>
                <a:off x="67112" y="5406588"/>
                <a:ext cx="3838615" cy="716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00FFA8-DA96-0914-2ED9-C1C01B30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5406588"/>
                <a:ext cx="3838615" cy="716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6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01"/>
    </mc:Choice>
    <mc:Fallback xmlns="">
      <p:transition spd="slow" advTm="388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  <p:bldP spid="13" grpId="0" animBg="1"/>
      <p:bldP spid="15" grpId="0" animBg="1"/>
      <p:bldP spid="16" grpId="0" animBg="1"/>
      <p:bldP spid="17" grpId="0"/>
      <p:bldP spid="5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Hierarchical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Can be done in two ways: Agglomerative or Divisive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Abadi Extra Light" panose="020B0204020104020204" pitchFamily="34" charset="0"/>
              </a:rPr>
              <a:t>Agglomerative is more popular and simpler than divisive (the latter usually needs complicated heuristics to decide cluster splitting).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Abadi Extra Light" panose="020B0204020104020204" pitchFamily="34" charset="0"/>
              </a:rPr>
              <a:t>Neither uses any loss function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72C3BB-8C63-463C-9E71-AF7E29BE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26" y="1874432"/>
            <a:ext cx="5080676" cy="337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019E9D1-02AB-45C1-BA34-370B53844554}"/>
              </a:ext>
            </a:extLst>
          </p:cNvPr>
          <p:cNvSpPr/>
          <p:nvPr/>
        </p:nvSpPr>
        <p:spPr>
          <a:xfrm>
            <a:off x="673108" y="1655624"/>
            <a:ext cx="2583763" cy="871922"/>
          </a:xfrm>
          <a:prstGeom prst="wedgeRectCallout">
            <a:avLst>
              <a:gd name="adj1" fmla="val 69918"/>
              <a:gd name="adj2" fmla="val 187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Agglomerative: Start with each point being in a singleton cluster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4829FC4-C2E2-45E2-95D2-315B4FA4D706}"/>
              </a:ext>
            </a:extLst>
          </p:cNvPr>
          <p:cNvSpPr/>
          <p:nvPr/>
        </p:nvSpPr>
        <p:spPr>
          <a:xfrm>
            <a:off x="8686216" y="3909473"/>
            <a:ext cx="3013452" cy="735001"/>
          </a:xfrm>
          <a:prstGeom prst="wedgeRectCallout">
            <a:avLst>
              <a:gd name="adj1" fmla="val -51162"/>
              <a:gd name="adj2" fmla="val 6829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Divisive: Start with all points being in a single cluster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C085A6-4D4A-41EC-A0FD-76318B11CEF2}"/>
              </a:ext>
            </a:extLst>
          </p:cNvPr>
          <p:cNvSpPr/>
          <p:nvPr/>
        </p:nvSpPr>
        <p:spPr>
          <a:xfrm>
            <a:off x="171850" y="2709530"/>
            <a:ext cx="3428069" cy="618067"/>
          </a:xfrm>
          <a:prstGeom prst="wedgeRectCallout">
            <a:avLst>
              <a:gd name="adj1" fmla="val 36211"/>
              <a:gd name="adj2" fmla="val -905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At each step, greedily merge two most “similar” sub-clusters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D6B083A-F18F-4425-8A05-A2B379362250}"/>
              </a:ext>
            </a:extLst>
          </p:cNvPr>
          <p:cNvSpPr/>
          <p:nvPr/>
        </p:nvSpPr>
        <p:spPr>
          <a:xfrm>
            <a:off x="52824" y="3569175"/>
            <a:ext cx="3334296" cy="618067"/>
          </a:xfrm>
          <a:prstGeom prst="wedgeRectCallout">
            <a:avLst>
              <a:gd name="adj1" fmla="val 36860"/>
              <a:gd name="adj2" fmla="val -9602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Stop when there is a single cluster containing all the points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B9AA23-7485-4BAC-9C6B-218A67B73EE6}"/>
              </a:ext>
            </a:extLst>
          </p:cNvPr>
          <p:cNvSpPr/>
          <p:nvPr/>
        </p:nvSpPr>
        <p:spPr>
          <a:xfrm>
            <a:off x="8658865" y="2879612"/>
            <a:ext cx="3332709" cy="878973"/>
          </a:xfrm>
          <a:prstGeom prst="wedgeRectCallout">
            <a:avLst>
              <a:gd name="adj1" fmla="val -40608"/>
              <a:gd name="adj2" fmla="val 699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At each step, break a cluster into (at least) two smaller homogeneous sub-clusters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A802F5-EAAC-476A-94B7-17CF4B24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365" y="508570"/>
            <a:ext cx="1010687" cy="965223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F5DE745-4201-4C54-847E-7A39E74B90E6}"/>
              </a:ext>
            </a:extLst>
          </p:cNvPr>
          <p:cNvSpPr/>
          <p:nvPr/>
        </p:nvSpPr>
        <p:spPr>
          <a:xfrm>
            <a:off x="7969805" y="284305"/>
            <a:ext cx="3013453" cy="1292795"/>
          </a:xfrm>
          <a:prstGeom prst="wedgeRectCallout">
            <a:avLst>
              <a:gd name="adj1" fmla="val 61591"/>
              <a:gd name="adj2" fmla="val 7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Similarity between two clusters (or two set of points) is needed in HC algos (e.g., this can be average pairwise similarity between the inputs in the two clusters)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4623B49-2EDB-4990-9024-905E610316AE}"/>
              </a:ext>
            </a:extLst>
          </p:cNvPr>
          <p:cNvSpPr/>
          <p:nvPr/>
        </p:nvSpPr>
        <p:spPr>
          <a:xfrm>
            <a:off x="8722696" y="2029049"/>
            <a:ext cx="3402775" cy="699675"/>
          </a:xfrm>
          <a:prstGeom prst="wedgeRectCallout">
            <a:avLst>
              <a:gd name="adj1" fmla="val -42272"/>
              <a:gd name="adj2" fmla="val 775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Keep recursing until the desired number of clusters found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8A8E1C5-F5CE-47BE-8E65-71196A2B48E1}"/>
              </a:ext>
            </a:extLst>
          </p:cNvPr>
          <p:cNvSpPr/>
          <p:nvPr/>
        </p:nvSpPr>
        <p:spPr>
          <a:xfrm>
            <a:off x="59016" y="4320451"/>
            <a:ext cx="3520943" cy="1220813"/>
          </a:xfrm>
          <a:prstGeom prst="wedgeRectCallout">
            <a:avLst>
              <a:gd name="adj1" fmla="val 38637"/>
              <a:gd name="adj2" fmla="val -639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Learns a dendrogram-like structure with inputs at the leaf nodes. </a:t>
            </a:r>
            <a:r>
              <a:rPr lang="en-IN" sz="2000" dirty="0">
                <a:solidFill>
                  <a:srgbClr val="0000FF"/>
                </a:solidFill>
                <a:latin typeface="Abadi Extra Light" panose="020B0204020104020204" pitchFamily="34" charset="0"/>
              </a:rPr>
              <a:t>Can then choose how many clusters we want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A81C329-FD0D-42CD-A9AB-708AF2F970B4}"/>
              </a:ext>
            </a:extLst>
          </p:cNvPr>
          <p:cNvSpPr/>
          <p:nvPr/>
        </p:nvSpPr>
        <p:spPr>
          <a:xfrm>
            <a:off x="9110431" y="5094156"/>
            <a:ext cx="2816324" cy="572240"/>
          </a:xfrm>
          <a:prstGeom prst="wedgeRectCallout">
            <a:avLst>
              <a:gd name="adj1" fmla="val -47046"/>
              <a:gd name="adj2" fmla="val 728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Tricky because no labels (unlike Decision Trees)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46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63"/>
    </mc:Choice>
    <mc:Fallback xmlns="">
      <p:transition spd="slow" advTm="49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 vs Classification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Any clustering model (prob/non-prob) typically learns two type of quantities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Parameters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of the clustering model (e.g., cluster means in K-means)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Cluster assignments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for the points</a:t>
                </a:r>
              </a:p>
              <a:p>
                <a:pPr marL="457200" lvl="1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cluster assignments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were known, learning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just like learning the parameters of a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classifn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model (typically generative classification) using </a:t>
                </a:r>
                <a:r>
                  <a:rPr lang="en-GB" sz="2600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labeled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helps to think of clustering as (generative) classification with unknown labels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Therefore many clustering problems are typically solved in the following fashion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sz="22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somehow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200" dirty="0">
                    <a:latin typeface="Abadi Extra Light" panose="020B020402010402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given current estimate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200" dirty="0">
                    <a:latin typeface="Abadi Extra Light" panose="020B0204020104020204" pitchFamily="34" charset="0"/>
                  </a:rPr>
                  <a:t>Use the predicted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to improve the estimate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(like learning a generative classification model)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200" dirty="0">
                    <a:latin typeface="Abadi Extra Light" panose="020B0204020104020204" pitchFamily="34" charset="0"/>
                  </a:rPr>
                  <a:t>Go to step 2 if not converged yet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10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34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75"/>
    </mc:Choice>
    <mc:Fallback xmlns="">
      <p:transition spd="slow" advTm="174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Clustering can help supervised learning, too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Often “difficult” sup. learning problems can be seen as mixture of simpler models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Example: Nonlinear regression or nonlinear classification as mixture of linear models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Don’t know which point should be modeled by which linear model ⇒ Clustering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Can therefore solve such problems as follows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Initialize each linear model somehow (maybe randomly)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Cluster the data by assigning each point to its “closest” linear model (one that gives lower error)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(Re-)Learn a linear model for each cluster’s data. Go to step 2 if not converged.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58FEE-9B36-43D2-AA29-C3B7945D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8" y="2098869"/>
            <a:ext cx="3114675" cy="22288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3C1EED-EAE1-42F0-8A22-CE8C9FB25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50" y="2313181"/>
            <a:ext cx="29813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03F8A88-4984-49BA-98CF-EC08B21B7399}"/>
              </a:ext>
            </a:extLst>
          </p:cNvPr>
          <p:cNvSpPr/>
          <p:nvPr/>
        </p:nvSpPr>
        <p:spPr>
          <a:xfrm>
            <a:off x="7278987" y="5011514"/>
            <a:ext cx="4464325" cy="715700"/>
          </a:xfrm>
          <a:prstGeom prst="wedgeRectCallout">
            <a:avLst>
              <a:gd name="adj1" fmla="val -67719"/>
              <a:gd name="adj2" fmla="val -1218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Such an approach is also an example of divide and conquer and is also known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“mixture of experts”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(will see it more formally when we discuss latent variable models)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15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91"/>
    </mc:Choice>
    <mc:Fallback xmlns="">
      <p:transition spd="slow" advTm="35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Evaluating Clustering Algorithms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Clustering algos are in general harder to evaluate since we rarely know the ground truth clustering (since clustering is unsupervised)</a:t>
                </a: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If ground truth labels not available, use output of clustering for some other task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For example, use cluster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(hard or soft) as a new feature representation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Performance on some task using this new rep. is a measure of goodness of clustering</a:t>
                </a:r>
              </a:p>
              <a:p>
                <a:pPr marL="457200" lvl="1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ground truth labels are available, can compare them with clustering based labels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Not straightforward to compute accuracy since the label identities may not be the same, e.g., </a:t>
                </a:r>
              </a:p>
              <a:p>
                <a:pPr marL="457200" lvl="1" indent="0">
                  <a:buNone/>
                </a:pPr>
                <a:r>
                  <a:rPr lang="en-GB" sz="2200" dirty="0">
                    <a:latin typeface="Abadi Extra Light" panose="020B0204020104020204" pitchFamily="34" charset="0"/>
                  </a:rPr>
                  <a:t>			 </a:t>
                </a:r>
                <a:r>
                  <a:rPr lang="en-GB" sz="1800" dirty="0">
                    <a:latin typeface="Abadi Extra Light" panose="020B0204020104020204" pitchFamily="34" charset="0"/>
                  </a:rPr>
                  <a:t>Ground truth = [1 1 1 0 0 0]     Clustering = [0 0 0 1 1 1]     </a:t>
                </a:r>
              </a:p>
              <a:p>
                <a:pPr marL="457200" lvl="1" indent="0">
                  <a:buNone/>
                </a:pPr>
                <a:r>
                  <a:rPr lang="en-GB" sz="1800" dirty="0">
                    <a:latin typeface="Abadi Extra Light" panose="020B0204020104020204" pitchFamily="34" charset="0"/>
                  </a:rPr>
                  <a:t>                                  (Perfect clustering but zero “accuracy” if we just do a direct match)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There are various metrics that take into account the above fact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sz="1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Purity, Rand Index, F-score, Normalized Mutual Information</a:t>
                </a:r>
                <a:r>
                  <a:rPr lang="en-GB" sz="1800" dirty="0">
                    <a:latin typeface="Abadi Extra Light" panose="020B0204020104020204" pitchFamily="34" charset="0"/>
                  </a:rPr>
                  <a:t>, </a:t>
                </a:r>
                <a:r>
                  <a:rPr lang="en-GB" sz="1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distortion or loss on test data</a:t>
                </a:r>
                <a:r>
                  <a:rPr lang="en-GB" sz="1800" dirty="0">
                    <a:latin typeface="Abadi Extra Light" panose="020B0204020104020204" pitchFamily="34" charset="0"/>
                  </a:rPr>
                  <a:t> etc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275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88"/>
    </mc:Choice>
    <mc:Fallback xmlns="">
      <p:transition spd="slow" advTm="28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Evaluating Clustering Algorithms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Purity: Looks at how many points in each cluster belong to the majority class in that cluster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Rand Index (RI): Can also look at what fractions of pairs of points with same (resp. different) label are assigned to same (resp. different) cluster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12E3F3-42A3-4EEC-9CEE-B78CABAF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58" y="1975091"/>
            <a:ext cx="39147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C0EAB-2C26-40B8-AC8F-D1273045F1AF}"/>
              </a:ext>
            </a:extLst>
          </p:cNvPr>
          <p:cNvSpPr txBox="1"/>
          <p:nvPr/>
        </p:nvSpPr>
        <p:spPr>
          <a:xfrm>
            <a:off x="4254374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1570-6F77-4AEB-95D8-081F059085D3}"/>
              </a:ext>
            </a:extLst>
          </p:cNvPr>
          <p:cNvSpPr txBox="1"/>
          <p:nvPr/>
        </p:nvSpPr>
        <p:spPr>
          <a:xfrm>
            <a:off x="5555102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66947-F966-4ACD-B3EB-8C8C65AA30D3}"/>
              </a:ext>
            </a:extLst>
          </p:cNvPr>
          <p:cNvSpPr txBox="1"/>
          <p:nvPr/>
        </p:nvSpPr>
        <p:spPr>
          <a:xfrm>
            <a:off x="6855830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7DDFF18-D84D-4BB2-A18F-12EE615E38D3}"/>
              </a:ext>
            </a:extLst>
          </p:cNvPr>
          <p:cNvSpPr/>
          <p:nvPr/>
        </p:nvSpPr>
        <p:spPr>
          <a:xfrm>
            <a:off x="395167" y="2387530"/>
            <a:ext cx="2947880" cy="689596"/>
          </a:xfrm>
          <a:prstGeom prst="wedgeRectCallout">
            <a:avLst>
              <a:gd name="adj1" fmla="val 68148"/>
              <a:gd name="adj2" fmla="val 959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3 classes  (x, o ,   , assuming known ground truth labels)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4007D45-3BE6-43BF-AE64-08868A125AA1}"/>
              </a:ext>
            </a:extLst>
          </p:cNvPr>
          <p:cNvSpPr/>
          <p:nvPr/>
        </p:nvSpPr>
        <p:spPr>
          <a:xfrm>
            <a:off x="2009867" y="2544780"/>
            <a:ext cx="117446" cy="12043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7D824-6D2A-4F5B-8188-F1F979E02EA9}"/>
                  </a:ext>
                </a:extLst>
              </p:cNvPr>
              <p:cNvSpPr txBox="1"/>
              <p:nvPr/>
            </p:nvSpPr>
            <p:spPr>
              <a:xfrm>
                <a:off x="7778173" y="2547662"/>
                <a:ext cx="2727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Purity = (5+4+3)/17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≈0.71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7D824-6D2A-4F5B-8188-F1F979E02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73" y="2547662"/>
                <a:ext cx="2727029" cy="369332"/>
              </a:xfrm>
              <a:prstGeom prst="rect">
                <a:avLst/>
              </a:prstGeom>
              <a:blipFill>
                <a:blip r:embed="rId6"/>
                <a:stretch>
                  <a:fillRect l="-2013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3F9157A-8DF4-4D56-9821-CF31B21D7A2B}"/>
              </a:ext>
            </a:extLst>
          </p:cNvPr>
          <p:cNvSpPr/>
          <p:nvPr/>
        </p:nvSpPr>
        <p:spPr>
          <a:xfrm>
            <a:off x="8891572" y="1918940"/>
            <a:ext cx="2454571" cy="525941"/>
          </a:xfrm>
          <a:prstGeom prst="wedgeRectCallout">
            <a:avLst>
              <a:gd name="adj1" fmla="val -37825"/>
              <a:gd name="adj2" fmla="val 7927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Sum and divide by total number of points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9BAB620-AF64-4ADD-9B7D-71901885A7A2}"/>
              </a:ext>
            </a:extLst>
          </p:cNvPr>
          <p:cNvSpPr/>
          <p:nvPr/>
        </p:nvSpPr>
        <p:spPr>
          <a:xfrm>
            <a:off x="7663334" y="3033413"/>
            <a:ext cx="4342528" cy="276457"/>
          </a:xfrm>
          <a:prstGeom prst="wedgeRectCallout">
            <a:avLst>
              <a:gd name="adj1" fmla="val -41095"/>
              <a:gd name="adj2" fmla="val -1064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Close to 0 for bad clustering, 1 for perfect clustering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89CD042-67DE-484B-B43B-19D97DEC7EDD}"/>
              </a:ext>
            </a:extLst>
          </p:cNvPr>
          <p:cNvSpPr/>
          <p:nvPr/>
        </p:nvSpPr>
        <p:spPr>
          <a:xfrm>
            <a:off x="4213280" y="3506372"/>
            <a:ext cx="7729563" cy="276457"/>
          </a:xfrm>
          <a:prstGeom prst="wedgeRectCallout">
            <a:avLst>
              <a:gd name="adj1" fmla="val 232"/>
              <a:gd name="adj2" fmla="val -13551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a bad metric if number of clusters is very large – each cluster will be kind of pure anyway</a:t>
            </a:r>
          </a:p>
        </p:txBody>
      </p:sp>
      <p:pic>
        <p:nvPicPr>
          <p:cNvPr id="1026" name="Picture 2" descr="\begin{eqnarray*}&#10;\mbox{RI} = \frac{\mbox{TP}+\mbox{TN}}{\mbox{TP}+\mbox{FP}+\mbox{FN}+\mbox{TN}}&#10;\end{eqnarray*}">
            <a:extLst>
              <a:ext uri="{FF2B5EF4-FFF2-40B4-BE49-F238E27FC236}">
                <a16:creationId xmlns:a16="http://schemas.microsoft.com/office/drawing/2014/main" id="{3013F117-4337-4871-99C6-90250056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37" y="5488559"/>
            <a:ext cx="3223642" cy="7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7E76B5C-EE54-4BF0-9A04-FE285ADA0DF1}"/>
              </a:ext>
            </a:extLst>
          </p:cNvPr>
          <p:cNvSpPr/>
          <p:nvPr/>
        </p:nvSpPr>
        <p:spPr>
          <a:xfrm>
            <a:off x="3850700" y="4877857"/>
            <a:ext cx="3277673" cy="525941"/>
          </a:xfrm>
          <a:prstGeom prst="wedgeRectCallout">
            <a:avLst>
              <a:gd name="adj1" fmla="val 40530"/>
              <a:gd name="adj2" fmla="val 7290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True Positive: No. of pairs with same true label and same cluster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33F19B5-FE6C-4AB0-97A1-E333608AD8AC}"/>
              </a:ext>
            </a:extLst>
          </p:cNvPr>
          <p:cNvSpPr/>
          <p:nvPr/>
        </p:nvSpPr>
        <p:spPr>
          <a:xfrm>
            <a:off x="8012031" y="4913338"/>
            <a:ext cx="3277673" cy="525941"/>
          </a:xfrm>
          <a:prstGeom prst="wedgeRectCallout">
            <a:avLst>
              <a:gd name="adj1" fmla="val -47666"/>
              <a:gd name="adj2" fmla="val 817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True Negative: No. of pairs with diff true label and diff clusters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B7A7AEBC-C9D2-4CAF-B241-FE5BC20A5ADD}"/>
              </a:ext>
            </a:extLst>
          </p:cNvPr>
          <p:cNvSpPr/>
          <p:nvPr/>
        </p:nvSpPr>
        <p:spPr>
          <a:xfrm>
            <a:off x="4203612" y="6264044"/>
            <a:ext cx="3277673" cy="525941"/>
          </a:xfrm>
          <a:prstGeom prst="wedgeRectCallout">
            <a:avLst>
              <a:gd name="adj1" fmla="val 36224"/>
              <a:gd name="adj2" fmla="val -6520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False Positive: No. of pairs with diff true label and same cluster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6537387-ED5A-4E5F-920D-E2AD300CB111}"/>
              </a:ext>
            </a:extLst>
          </p:cNvPr>
          <p:cNvSpPr/>
          <p:nvPr/>
        </p:nvSpPr>
        <p:spPr>
          <a:xfrm>
            <a:off x="7665883" y="6247138"/>
            <a:ext cx="3277673" cy="525941"/>
          </a:xfrm>
          <a:prstGeom prst="wedgeRectCallout">
            <a:avLst>
              <a:gd name="adj1" fmla="val -40004"/>
              <a:gd name="adj2" fmla="val -6275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False Negative: No. of pairs with same true label and diff cluster</a:t>
            </a:r>
          </a:p>
        </p:txBody>
      </p:sp>
      <p:pic>
        <p:nvPicPr>
          <p:cNvPr id="1028" name="Picture 4" descr="\begin{eqnarray*}&#10;P = \frac{\mbox{TP}}{\mbox{TP}+\mbox{FP}} \qquad&#10;R = \frac{\mb...&#10;...+\mbox{FN}} \qquad&#10;F_{\beta} = \frac{(\beta^2+1)PR}{\beta^2 P+R}&#10;\end{eqnarray*}">
            <a:extLst>
              <a:ext uri="{FF2B5EF4-FFF2-40B4-BE49-F238E27FC236}">
                <a16:creationId xmlns:a16="http://schemas.microsoft.com/office/drawing/2014/main" id="{F9A552B4-7EB0-4CF5-BD02-2238ABC1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" y="5693842"/>
            <a:ext cx="35718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FCE9B2-996E-4E73-81E6-7982C239E5C2}"/>
                  </a:ext>
                </a:extLst>
              </p:cNvPr>
              <p:cNvSpPr txBox="1"/>
              <p:nvPr/>
            </p:nvSpPr>
            <p:spPr>
              <a:xfrm>
                <a:off x="71053" y="5299760"/>
                <a:ext cx="2377767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score is also popular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FCE9B2-996E-4E73-81E6-7982C239E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" y="5299760"/>
                <a:ext cx="2377767" cy="394082"/>
              </a:xfrm>
              <a:prstGeom prst="rect">
                <a:avLst/>
              </a:prstGeom>
              <a:blipFill>
                <a:blip r:embed="rId9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FF073A2-CA7D-438A-A6F1-44D4FA26EF2F}"/>
              </a:ext>
            </a:extLst>
          </p:cNvPr>
          <p:cNvSpPr/>
          <p:nvPr/>
        </p:nvSpPr>
        <p:spPr>
          <a:xfrm>
            <a:off x="71053" y="5299760"/>
            <a:ext cx="3677505" cy="964284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7B3CC6D-9D42-42BB-BC25-89B3DE165FE4}"/>
              </a:ext>
            </a:extLst>
          </p:cNvPr>
          <p:cNvSpPr/>
          <p:nvPr/>
        </p:nvSpPr>
        <p:spPr>
          <a:xfrm>
            <a:off x="83170" y="6301981"/>
            <a:ext cx="1044362" cy="386337"/>
          </a:xfrm>
          <a:prstGeom prst="wedgeRectCallout">
            <a:avLst>
              <a:gd name="adj1" fmla="val -37809"/>
              <a:gd name="adj2" fmla="val -9438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Precision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5BBA0A07-968F-4B04-A314-14339CA73996}"/>
              </a:ext>
            </a:extLst>
          </p:cNvPr>
          <p:cNvSpPr/>
          <p:nvPr/>
        </p:nvSpPr>
        <p:spPr>
          <a:xfrm>
            <a:off x="1309607" y="6301980"/>
            <a:ext cx="749930" cy="386337"/>
          </a:xfrm>
          <a:prstGeom prst="wedgeRectCallout">
            <a:avLst>
              <a:gd name="adj1" fmla="val -37809"/>
              <a:gd name="adj2" fmla="val -9438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Recall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86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581"/>
    </mc:Choice>
    <mc:Fallback xmlns="">
      <p:transition spd="slow" advTm="63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 animBg="1"/>
      <p:bldP spid="5" grpId="0" animBg="1"/>
      <p:bldP spid="6" grpId="0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16" grpId="0"/>
      <p:bldP spid="17" grpId="0" animBg="1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Overlapping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Have seen hard clustering and soft clustering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In hard clustering,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is a one-hot vector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soft clustering,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is a vector of probabilities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Overlapping Clustering: A point can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simultaneously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belong to multiple clusters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is different from soft-clustering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would be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binary vector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, rather than a one hot or probability vector, e.g.,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general, more difficult than hard/soft clustering (for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data points and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clusters, the size of the space of possible solutions is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𝑁𝐾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- exp in both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K-means has extensions* for doing overlapping clustering. There also exist latent variable models for doing overlapping clustering</a:t>
                </a:r>
              </a:p>
              <a:p>
                <a:pPr marL="457200" lvl="1" indent="0">
                  <a:buNone/>
                </a:pPr>
                <a:r>
                  <a:rPr lang="en-GB" sz="2200" dirty="0">
                    <a:latin typeface="Abadi Extra Light" panose="020B0204020104020204" pitchFamily="34" charset="0"/>
                  </a:rPr>
                  <a:t>			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1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920741-1618-4AE5-9C11-367DBE7916C4}"/>
                  </a:ext>
                </a:extLst>
              </p:cNvPr>
              <p:cNvSpPr txBox="1"/>
              <p:nvPr/>
            </p:nvSpPr>
            <p:spPr>
              <a:xfrm>
                <a:off x="2997261" y="3909552"/>
                <a:ext cx="29328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dirty="0">
                          <a:latin typeface="Abadi Extra Light" panose="020B0204020104020204" pitchFamily="34" charset="0"/>
                        </a:rPr>
                        <m:t> = [1 0 0 1 0]</m:t>
                      </m:r>
                    </m:oMath>
                  </m:oMathPara>
                </a14:m>
                <a:endParaRPr lang="en-GB" sz="32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920741-1618-4AE5-9C11-367DBE791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61" y="3909552"/>
                <a:ext cx="293285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E3DC232E-C8E2-4180-993F-ECF44C1CE096}"/>
                  </a:ext>
                </a:extLst>
              </p:cNvPr>
              <p:cNvSpPr/>
              <p:nvPr/>
            </p:nvSpPr>
            <p:spPr>
              <a:xfrm>
                <a:off x="6373216" y="3894313"/>
                <a:ext cx="5189544" cy="522919"/>
              </a:xfrm>
              <a:prstGeom prst="wedgeRectCallout">
                <a:avLst>
                  <a:gd name="adj1" fmla="val -58832"/>
                  <a:gd name="adj2" fmla="val 1129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K=5 clusters with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belonging (</a:t>
                </a:r>
                <a:r>
                  <a:rPr lang="en-IN" u="sng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whole</a:t>
                </a:r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not in terms of probabilities) to clusters 1 and 4 </a:t>
                </a:r>
              </a:p>
            </p:txBody>
          </p:sp>
        </mc:Choice>
        <mc:Fallback xmlns="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E3DC232E-C8E2-4180-993F-ECF44C1CE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216" y="3894313"/>
                <a:ext cx="5189544" cy="522919"/>
              </a:xfrm>
              <a:prstGeom prst="wedgeRectCallout">
                <a:avLst>
                  <a:gd name="adj1" fmla="val -58832"/>
                  <a:gd name="adj2" fmla="val 11297"/>
                </a:avLst>
              </a:prstGeom>
              <a:blipFill>
                <a:blip r:embed="rId7"/>
                <a:stretch>
                  <a:fillRect t="-15730" b="-2584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784A5D-08A3-46DD-AF98-51322C609200}"/>
              </a:ext>
            </a:extLst>
          </p:cNvPr>
          <p:cNvSpPr txBox="1"/>
          <p:nvPr/>
        </p:nvSpPr>
        <p:spPr>
          <a:xfrm>
            <a:off x="186138" y="6458590"/>
            <a:ext cx="1090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*An extended version of the k-means method for overlapping clustering (</a:t>
            </a:r>
            <a:r>
              <a:rPr lang="en-IN" sz="1400" dirty="0" err="1"/>
              <a:t>Cleuziou</a:t>
            </a:r>
            <a:r>
              <a:rPr lang="en-IN" sz="1400" dirty="0"/>
              <a:t>, 2008); Non-exhaustive, Overlapping k-means (Whang et al, 2015)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50BC2899-754A-41C3-BC51-B89829528D67}"/>
              </a:ext>
            </a:extLst>
          </p:cNvPr>
          <p:cNvSpPr/>
          <p:nvPr/>
        </p:nvSpPr>
        <p:spPr>
          <a:xfrm>
            <a:off x="7796721" y="397231"/>
            <a:ext cx="4130034" cy="790209"/>
          </a:xfrm>
          <a:prstGeom prst="wedgeRectCallout">
            <a:avLst>
              <a:gd name="adj1" fmla="val -39091"/>
              <a:gd name="adj2" fmla="val 7554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Kind of unsupervised version of multi-label classification (just like standard clustering is like unsupervised multi-class classification)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322C03A-8323-48B8-9AD2-67B9F0785D5C}"/>
              </a:ext>
            </a:extLst>
          </p:cNvPr>
          <p:cNvSpPr/>
          <p:nvPr/>
        </p:nvSpPr>
        <p:spPr>
          <a:xfrm>
            <a:off x="7493794" y="1421058"/>
            <a:ext cx="4432961" cy="1113290"/>
          </a:xfrm>
          <a:prstGeom prst="wedgeRectCallout">
            <a:avLst>
              <a:gd name="adj1" fmla="val -3332"/>
              <a:gd name="adj2" fmla="val 6504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Example: Clustering people based on the interests they may have (a person may have multiple interests; thus may belong to more than one cluster simultaneously)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5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247"/>
    </mc:Choice>
    <mc:Fallback xmlns="">
      <p:transition spd="slow" advTm="40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 animBg="1"/>
      <p:bldP spid="11" grpId="0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unlabeled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Goal: Group the examples into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“homogeneous” partitions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Loosely speaking, it is classification without ground truth labels of training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A good clustering is one that achieves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High within-cluster similarity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Low inter-cluster similarity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BFE1A49-5FEE-490D-9B40-CF64ADA0BF67}"/>
              </a:ext>
            </a:extLst>
          </p:cNvPr>
          <p:cNvSpPr/>
          <p:nvPr/>
        </p:nvSpPr>
        <p:spPr>
          <a:xfrm>
            <a:off x="8179266" y="103722"/>
            <a:ext cx="3506598" cy="970243"/>
          </a:xfrm>
          <a:prstGeom prst="wedgeRectCallout">
            <a:avLst>
              <a:gd name="adj1" fmla="val -50428"/>
              <a:gd name="adj2" fmla="val 6324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 some cases, we may not know the right number of clusters in the data and may want to learn that (technique exists for doing this but beyond the scope)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DF34A0-27AC-44F7-8CD1-EFF87D18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07" y="2393396"/>
            <a:ext cx="5422259" cy="22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6830E63B-EF96-2BB3-E8BF-5410AA92492F}"/>
                  </a:ext>
                </a:extLst>
              </p:cNvPr>
              <p:cNvSpPr/>
              <p:nvPr/>
            </p:nvSpPr>
            <p:spPr>
              <a:xfrm>
                <a:off x="8687712" y="1722850"/>
                <a:ext cx="2636218" cy="1175208"/>
              </a:xfrm>
              <a:prstGeom prst="wedgeRectCallout">
                <a:avLst>
                  <a:gd name="adj1" fmla="val -65523"/>
                  <a:gd name="adj2" fmla="val -1410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addition to partitioning these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inputs, we may also want to predict which partition a </a:t>
                </a:r>
                <a:r>
                  <a:rPr lang="en-IN" sz="1600" u="sng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new test point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belongs to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6830E63B-EF96-2BB3-E8BF-5410AA924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12" y="1722850"/>
                <a:ext cx="2636218" cy="1175208"/>
              </a:xfrm>
              <a:prstGeom prst="wedgeRectCallout">
                <a:avLst>
                  <a:gd name="adj1" fmla="val -65523"/>
                  <a:gd name="adj2" fmla="val -14109"/>
                </a:avLst>
              </a:prstGeom>
              <a:blipFill>
                <a:blip r:embed="rId5"/>
                <a:stretch>
                  <a:fillRect r="-1381" b="-153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7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25"/>
    </mc:Choice>
    <mc:Fallback xmlns="">
      <p:transition spd="slow" advTm="19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Similarity can be Subjective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only looks at similarities b/w inputs, since no labels are given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Without labels, similarity can be hard to define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Thus using the right distance/similarity is very important in clustering</a:t>
            </a:r>
          </a:p>
          <a:p>
            <a:pPr marL="0" indent="0">
              <a:buNone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In some sense, related to asking: “Clustering based on what”?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F385-E3A3-4C33-A062-7A065DFAF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03" y="2446559"/>
            <a:ext cx="3536794" cy="243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B6054-0926-4D8D-901B-55290AE900D2}"/>
              </a:ext>
            </a:extLst>
          </p:cNvPr>
          <p:cNvSpPr txBox="1"/>
          <p:nvPr/>
        </p:nvSpPr>
        <p:spPr>
          <a:xfrm>
            <a:off x="0" y="6458590"/>
            <a:ext cx="5216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http://www.guy-sports.com/humor/videos/powerpoint presentation dogs.htm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9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21"/>
    </mc:Choice>
    <mc:Fallback xmlns="">
      <p:transition spd="slow" advTm="128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Clustering: Some Examples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Document/Image/Webpage Clustering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Image Segmentation (clustering pixels)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web-search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(people) nodes in (social) networks/graphs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.. and many more..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9FF8D4-0C1F-4547-A9BA-30E43B6E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8" y="2111100"/>
            <a:ext cx="3909182" cy="28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AB2AE-DBC0-479A-8E63-74ED45189BA0}"/>
              </a:ext>
            </a:extLst>
          </p:cNvPr>
          <p:cNvSpPr txBox="1"/>
          <p:nvPr/>
        </p:nvSpPr>
        <p:spPr>
          <a:xfrm>
            <a:off x="117446" y="6581701"/>
            <a:ext cx="3504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http://people.cs.uchicago.edu/∼</a:t>
            </a:r>
            <a:r>
              <a:rPr lang="en-GB" sz="1000" dirty="0" err="1"/>
              <a:t>pff</a:t>
            </a:r>
            <a:r>
              <a:rPr lang="en-GB" sz="1000" dirty="0"/>
              <a:t>/segment/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9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1"/>
    </mc:Choice>
    <mc:Fallback xmlns="">
      <p:transition spd="slow" advTm="11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K-means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Based on the following two steps (applied in alternating fashion until not converged)</a:t>
            </a: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>
                <a:latin typeface="Abadi Extra Light" panose="020B0204020104020204" pitchFamily="34" charset="0"/>
              </a:rPr>
              <a:t>Assign each input to the current closest mean</a:t>
            </a:r>
          </a:p>
          <a:p>
            <a:pPr marL="514350" indent="-514350">
              <a:buFont typeface="+mj-lt"/>
              <a:buAutoNum type="arabicPeriod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>
                <a:latin typeface="Abadi Extra Light" panose="020B0204020104020204" pitchFamily="34" charset="0"/>
              </a:rPr>
              <a:t>Recompute (update) the means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At the very beginning, the means needs to be </a:t>
            </a:r>
          </a:p>
          <a:p>
            <a:pPr marL="0" indent="0">
              <a:buNone/>
            </a:pPr>
            <a:r>
              <a:rPr lang="en-GB" sz="2600" dirty="0">
                <a:latin typeface="Abadi Extra Light" panose="020B0204020104020204" pitchFamily="34" charset="0"/>
              </a:rPr>
              <a:t>  initialized (at random locations or using other schemes that we will see later)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24F1B-CB28-A7F1-2B5A-906502CC1850}"/>
              </a:ext>
            </a:extLst>
          </p:cNvPr>
          <p:cNvSpPr/>
          <p:nvPr/>
        </p:nvSpPr>
        <p:spPr>
          <a:xfrm>
            <a:off x="6919324" y="1855943"/>
            <a:ext cx="3735978" cy="1924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8ED49E-D85E-4B89-76B1-12F372A0C52C}"/>
              </a:ext>
            </a:extLst>
          </p:cNvPr>
          <p:cNvSpPr/>
          <p:nvPr/>
        </p:nvSpPr>
        <p:spPr>
          <a:xfrm>
            <a:off x="8643620" y="217816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31D643-2D3E-C3A6-DDC1-847EF73F9DE2}"/>
              </a:ext>
            </a:extLst>
          </p:cNvPr>
          <p:cNvSpPr/>
          <p:nvPr/>
        </p:nvSpPr>
        <p:spPr>
          <a:xfrm>
            <a:off x="8299632" y="2104137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E2FB08-0EB2-92A6-F7D5-9F8C8820AEBA}"/>
              </a:ext>
            </a:extLst>
          </p:cNvPr>
          <p:cNvSpPr/>
          <p:nvPr/>
        </p:nvSpPr>
        <p:spPr>
          <a:xfrm>
            <a:off x="8543471" y="246581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0D361C-D953-67F7-AF1E-71C16BABA77E}"/>
              </a:ext>
            </a:extLst>
          </p:cNvPr>
          <p:cNvSpPr/>
          <p:nvPr/>
        </p:nvSpPr>
        <p:spPr>
          <a:xfrm>
            <a:off x="7848964" y="2518329"/>
            <a:ext cx="148045" cy="14804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F7BC97-7C96-4FE7-52A0-34C8FF794155}"/>
              </a:ext>
            </a:extLst>
          </p:cNvPr>
          <p:cNvSpPr/>
          <p:nvPr/>
        </p:nvSpPr>
        <p:spPr>
          <a:xfrm>
            <a:off x="7551353" y="3121723"/>
            <a:ext cx="148045" cy="14804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0E04C9-E59B-C354-0B92-6266E9B643B1}"/>
              </a:ext>
            </a:extLst>
          </p:cNvPr>
          <p:cNvSpPr/>
          <p:nvPr/>
        </p:nvSpPr>
        <p:spPr>
          <a:xfrm>
            <a:off x="9873708" y="3010363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03F4D9-C8E0-D2E8-4B5E-CD3C67FED264}"/>
              </a:ext>
            </a:extLst>
          </p:cNvPr>
          <p:cNvSpPr/>
          <p:nvPr/>
        </p:nvSpPr>
        <p:spPr>
          <a:xfrm>
            <a:off x="10370095" y="2965503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50D971-189E-0335-EDA2-2A372D10B482}"/>
              </a:ext>
            </a:extLst>
          </p:cNvPr>
          <p:cNvSpPr/>
          <p:nvPr/>
        </p:nvSpPr>
        <p:spPr>
          <a:xfrm>
            <a:off x="10370095" y="3401715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26C1D2-E3B9-EEAB-B292-1193901A2418}"/>
              </a:ext>
            </a:extLst>
          </p:cNvPr>
          <p:cNvSpPr/>
          <p:nvPr/>
        </p:nvSpPr>
        <p:spPr>
          <a:xfrm>
            <a:off x="9608095" y="3401715"/>
            <a:ext cx="148045" cy="14804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29E3A5-D04C-BB22-AC8C-6621A5E33612}"/>
              </a:ext>
            </a:extLst>
          </p:cNvPr>
          <p:cNvSpPr/>
          <p:nvPr/>
        </p:nvSpPr>
        <p:spPr>
          <a:xfrm>
            <a:off x="7084605" y="304770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4C7F69-3C51-8E27-B2F7-4AADB115D37F}"/>
              </a:ext>
            </a:extLst>
          </p:cNvPr>
          <p:cNvSpPr/>
          <p:nvPr/>
        </p:nvSpPr>
        <p:spPr>
          <a:xfrm>
            <a:off x="7848963" y="3277303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37EDD-7A4A-5FBF-81DB-E078670D7E6F}"/>
              </a:ext>
            </a:extLst>
          </p:cNvPr>
          <p:cNvSpPr/>
          <p:nvPr/>
        </p:nvSpPr>
        <p:spPr>
          <a:xfrm>
            <a:off x="7041610" y="3534254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5F42F1-5E58-994F-7486-A1BCE634AC30}"/>
              </a:ext>
            </a:extLst>
          </p:cNvPr>
          <p:cNvSpPr/>
          <p:nvPr/>
        </p:nvSpPr>
        <p:spPr>
          <a:xfrm>
            <a:off x="7512232" y="3591126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61FBF8-443D-7B98-32EF-626595B24C6F}"/>
              </a:ext>
            </a:extLst>
          </p:cNvPr>
          <p:cNvCxnSpPr>
            <a:cxnSpLocks/>
          </p:cNvCxnSpPr>
          <p:nvPr/>
        </p:nvCxnSpPr>
        <p:spPr>
          <a:xfrm flipH="1">
            <a:off x="7943668" y="2252183"/>
            <a:ext cx="355964" cy="2315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EF537F-2B4F-F426-606F-7B9FBAEA5644}"/>
              </a:ext>
            </a:extLst>
          </p:cNvPr>
          <p:cNvCxnSpPr>
            <a:cxnSpLocks/>
          </p:cNvCxnSpPr>
          <p:nvPr/>
        </p:nvCxnSpPr>
        <p:spPr>
          <a:xfrm flipH="1">
            <a:off x="8017691" y="2326206"/>
            <a:ext cx="599802" cy="2136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4D1FB3-8896-2A38-3941-5EAB8F91A46E}"/>
              </a:ext>
            </a:extLst>
          </p:cNvPr>
          <p:cNvCxnSpPr>
            <a:cxnSpLocks/>
          </p:cNvCxnSpPr>
          <p:nvPr/>
        </p:nvCxnSpPr>
        <p:spPr>
          <a:xfrm flipH="1">
            <a:off x="8017691" y="2574400"/>
            <a:ext cx="525780" cy="310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4474B-432F-D734-8866-9B9C28925A79}"/>
              </a:ext>
            </a:extLst>
          </p:cNvPr>
          <p:cNvCxnSpPr>
            <a:cxnSpLocks/>
          </p:cNvCxnSpPr>
          <p:nvPr/>
        </p:nvCxnSpPr>
        <p:spPr>
          <a:xfrm flipH="1">
            <a:off x="7184245" y="3277303"/>
            <a:ext cx="367108" cy="272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AE51A6-BCF0-A6AD-4C35-7F273CA343EA}"/>
              </a:ext>
            </a:extLst>
          </p:cNvPr>
          <p:cNvCxnSpPr>
            <a:cxnSpLocks/>
          </p:cNvCxnSpPr>
          <p:nvPr/>
        </p:nvCxnSpPr>
        <p:spPr>
          <a:xfrm flipH="1" flipV="1">
            <a:off x="7244718" y="3166402"/>
            <a:ext cx="306635" cy="293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123AE-9376-D020-228C-20177E3FD0DE}"/>
              </a:ext>
            </a:extLst>
          </p:cNvPr>
          <p:cNvCxnSpPr>
            <a:cxnSpLocks/>
          </p:cNvCxnSpPr>
          <p:nvPr/>
        </p:nvCxnSpPr>
        <p:spPr>
          <a:xfrm flipH="1" flipV="1">
            <a:off x="7699398" y="3254215"/>
            <a:ext cx="149565" cy="81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FEC5FD-A9B5-3302-1445-B30E83529AAF}"/>
              </a:ext>
            </a:extLst>
          </p:cNvPr>
          <p:cNvCxnSpPr>
            <a:cxnSpLocks/>
          </p:cNvCxnSpPr>
          <p:nvPr/>
        </p:nvCxnSpPr>
        <p:spPr>
          <a:xfrm flipH="1">
            <a:off x="7586254" y="3310274"/>
            <a:ext cx="12338" cy="2394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4DBD62-28B8-6962-BF1B-19E3C40D13F3}"/>
              </a:ext>
            </a:extLst>
          </p:cNvPr>
          <p:cNvCxnSpPr>
            <a:cxnSpLocks/>
          </p:cNvCxnSpPr>
          <p:nvPr/>
        </p:nvCxnSpPr>
        <p:spPr>
          <a:xfrm flipH="1">
            <a:off x="9730708" y="3189112"/>
            <a:ext cx="143000" cy="1992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16ED23-0AE5-CC7D-FDB2-B0448A6C784D}"/>
              </a:ext>
            </a:extLst>
          </p:cNvPr>
          <p:cNvCxnSpPr>
            <a:cxnSpLocks/>
          </p:cNvCxnSpPr>
          <p:nvPr/>
        </p:nvCxnSpPr>
        <p:spPr>
          <a:xfrm flipH="1">
            <a:off x="9802208" y="3095206"/>
            <a:ext cx="567887" cy="3805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4AA5A4-1824-AED5-C4F6-E01B53AE4383}"/>
              </a:ext>
            </a:extLst>
          </p:cNvPr>
          <p:cNvCxnSpPr>
            <a:cxnSpLocks/>
          </p:cNvCxnSpPr>
          <p:nvPr/>
        </p:nvCxnSpPr>
        <p:spPr>
          <a:xfrm flipH="1">
            <a:off x="9779174" y="3512609"/>
            <a:ext cx="554871" cy="21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EE2DD58C-F426-1668-2682-57CCFBFCB055}"/>
              </a:ext>
            </a:extLst>
          </p:cNvPr>
          <p:cNvSpPr/>
          <p:nvPr/>
        </p:nvSpPr>
        <p:spPr>
          <a:xfrm>
            <a:off x="6919324" y="3946700"/>
            <a:ext cx="3735978" cy="1924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97" name="Oval 4096">
            <a:extLst>
              <a:ext uri="{FF2B5EF4-FFF2-40B4-BE49-F238E27FC236}">
                <a16:creationId xmlns:a16="http://schemas.microsoft.com/office/drawing/2014/main" id="{0CC03DBC-82D2-A325-9043-008C693EF112}"/>
              </a:ext>
            </a:extLst>
          </p:cNvPr>
          <p:cNvSpPr/>
          <p:nvPr/>
        </p:nvSpPr>
        <p:spPr>
          <a:xfrm>
            <a:off x="8643620" y="4268917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99" name="Oval 4098">
            <a:extLst>
              <a:ext uri="{FF2B5EF4-FFF2-40B4-BE49-F238E27FC236}">
                <a16:creationId xmlns:a16="http://schemas.microsoft.com/office/drawing/2014/main" id="{08E2E1AD-75EC-6F4B-6540-8CE0FAEE3637}"/>
              </a:ext>
            </a:extLst>
          </p:cNvPr>
          <p:cNvSpPr/>
          <p:nvPr/>
        </p:nvSpPr>
        <p:spPr>
          <a:xfrm>
            <a:off x="8299632" y="4194894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0" name="Oval 4099">
            <a:extLst>
              <a:ext uri="{FF2B5EF4-FFF2-40B4-BE49-F238E27FC236}">
                <a16:creationId xmlns:a16="http://schemas.microsoft.com/office/drawing/2014/main" id="{9A9C2CD9-7078-47DD-501C-E28D802EACC1}"/>
              </a:ext>
            </a:extLst>
          </p:cNvPr>
          <p:cNvSpPr/>
          <p:nvPr/>
        </p:nvSpPr>
        <p:spPr>
          <a:xfrm>
            <a:off x="8543471" y="4556567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1" name="Oval 4100">
            <a:extLst>
              <a:ext uri="{FF2B5EF4-FFF2-40B4-BE49-F238E27FC236}">
                <a16:creationId xmlns:a16="http://schemas.microsoft.com/office/drawing/2014/main" id="{3A0A3774-5BAD-31A0-4EE9-85A000F4F6D1}"/>
              </a:ext>
            </a:extLst>
          </p:cNvPr>
          <p:cNvSpPr/>
          <p:nvPr/>
        </p:nvSpPr>
        <p:spPr>
          <a:xfrm>
            <a:off x="8436791" y="4342940"/>
            <a:ext cx="148045" cy="14804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2" name="Oval 4101">
            <a:extLst>
              <a:ext uri="{FF2B5EF4-FFF2-40B4-BE49-F238E27FC236}">
                <a16:creationId xmlns:a16="http://schemas.microsoft.com/office/drawing/2014/main" id="{391CAC03-7615-768B-9F4C-98B96C90A1D9}"/>
              </a:ext>
            </a:extLst>
          </p:cNvPr>
          <p:cNvSpPr/>
          <p:nvPr/>
        </p:nvSpPr>
        <p:spPr>
          <a:xfrm>
            <a:off x="7369201" y="5411337"/>
            <a:ext cx="148045" cy="14804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3" name="Oval 4102">
            <a:extLst>
              <a:ext uri="{FF2B5EF4-FFF2-40B4-BE49-F238E27FC236}">
                <a16:creationId xmlns:a16="http://schemas.microsoft.com/office/drawing/2014/main" id="{1CE7626E-A1CA-E2BC-5996-F0B4B64699D5}"/>
              </a:ext>
            </a:extLst>
          </p:cNvPr>
          <p:cNvSpPr/>
          <p:nvPr/>
        </p:nvSpPr>
        <p:spPr>
          <a:xfrm>
            <a:off x="9873708" y="510112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4" name="Oval 4103">
            <a:extLst>
              <a:ext uri="{FF2B5EF4-FFF2-40B4-BE49-F238E27FC236}">
                <a16:creationId xmlns:a16="http://schemas.microsoft.com/office/drawing/2014/main" id="{872F9A46-07B9-75F2-595B-1BC8094C76FB}"/>
              </a:ext>
            </a:extLst>
          </p:cNvPr>
          <p:cNvSpPr/>
          <p:nvPr/>
        </p:nvSpPr>
        <p:spPr>
          <a:xfrm>
            <a:off x="10370095" y="505626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72A75ADF-C467-AA60-6E1A-57FD637762C5}"/>
              </a:ext>
            </a:extLst>
          </p:cNvPr>
          <p:cNvSpPr/>
          <p:nvPr/>
        </p:nvSpPr>
        <p:spPr>
          <a:xfrm>
            <a:off x="10370095" y="5492472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6" name="Oval 4105">
            <a:extLst>
              <a:ext uri="{FF2B5EF4-FFF2-40B4-BE49-F238E27FC236}">
                <a16:creationId xmlns:a16="http://schemas.microsoft.com/office/drawing/2014/main" id="{DA0D7305-0D1C-74F8-32BE-4340FB4C07DE}"/>
              </a:ext>
            </a:extLst>
          </p:cNvPr>
          <p:cNvSpPr/>
          <p:nvPr/>
        </p:nvSpPr>
        <p:spPr>
          <a:xfrm>
            <a:off x="10181648" y="5236985"/>
            <a:ext cx="148045" cy="14804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8AE49675-DC8E-182A-5054-CA7553289250}"/>
              </a:ext>
            </a:extLst>
          </p:cNvPr>
          <p:cNvSpPr/>
          <p:nvPr/>
        </p:nvSpPr>
        <p:spPr>
          <a:xfrm>
            <a:off x="7084605" y="5138457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8" name="Oval 4107">
            <a:extLst>
              <a:ext uri="{FF2B5EF4-FFF2-40B4-BE49-F238E27FC236}">
                <a16:creationId xmlns:a16="http://schemas.microsoft.com/office/drawing/2014/main" id="{E1B47255-BED0-F6D8-B28F-0AD04F7EA883}"/>
              </a:ext>
            </a:extLst>
          </p:cNvPr>
          <p:cNvSpPr/>
          <p:nvPr/>
        </p:nvSpPr>
        <p:spPr>
          <a:xfrm>
            <a:off x="7848963" y="5368060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09" name="Oval 4108">
            <a:extLst>
              <a:ext uri="{FF2B5EF4-FFF2-40B4-BE49-F238E27FC236}">
                <a16:creationId xmlns:a16="http://schemas.microsoft.com/office/drawing/2014/main" id="{ED0B8810-C128-5243-044D-C9C8A11B3DB4}"/>
              </a:ext>
            </a:extLst>
          </p:cNvPr>
          <p:cNvSpPr/>
          <p:nvPr/>
        </p:nvSpPr>
        <p:spPr>
          <a:xfrm>
            <a:off x="7041610" y="5625011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10" name="Oval 4109">
            <a:extLst>
              <a:ext uri="{FF2B5EF4-FFF2-40B4-BE49-F238E27FC236}">
                <a16:creationId xmlns:a16="http://schemas.microsoft.com/office/drawing/2014/main" id="{769BE158-F9B1-AB5F-66A5-5604A19A81B7}"/>
              </a:ext>
            </a:extLst>
          </p:cNvPr>
          <p:cNvSpPr/>
          <p:nvPr/>
        </p:nvSpPr>
        <p:spPr>
          <a:xfrm>
            <a:off x="7512232" y="5681883"/>
            <a:ext cx="148045" cy="1480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4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1"/>
    </mc:Choice>
    <mc:Fallback xmlns="">
      <p:transition spd="slow" advTm="1164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A5EED1B-2509-4F40-988C-C6224E05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48" y="2284318"/>
            <a:ext cx="4208477" cy="42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F0CC74A-43FC-4A6C-91F4-B3E220F0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81" y="2284318"/>
            <a:ext cx="4189318" cy="42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F5897878-8E27-4250-9474-BBB66198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48" y="2279781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4771582A-B5D6-45F8-A2ED-66696348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06" y="2271401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477FBBC0-FDC0-4B8D-967E-77FF8BFD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854" y="2288161"/>
            <a:ext cx="4195645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6525BB1E-C8FA-4F7F-9767-9C419EB9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14" y="2287226"/>
            <a:ext cx="4189318" cy="42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502D847C-EA5D-4FD3-A504-E7EC4257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97" y="2279781"/>
            <a:ext cx="4208476" cy="42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40C4D28B-387C-41CD-8AC3-3B3AA9D2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14" y="2287226"/>
            <a:ext cx="4227830" cy="42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CC5B7B9C-9027-4AF5-84D9-3011A50E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24" y="2271399"/>
            <a:ext cx="4215009" cy="42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0A539-8914-EEAB-587A-8D172E6F0EE1}"/>
                  </a:ext>
                </a:extLst>
              </p:cNvPr>
              <p:cNvSpPr txBox="1"/>
              <p:nvPr/>
            </p:nvSpPr>
            <p:spPr>
              <a:xfrm>
                <a:off x="583601" y="2030082"/>
                <a:ext cx="5694437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Abadi Extra Light" panose="020B0204020104020204" pitchFamily="34" charset="0"/>
                  </a:rPr>
                  <a:t>1. Randomly initialize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locations (the means)</a:t>
                </a: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r>
                  <a:rPr lang="en-IN" sz="2800" dirty="0">
                    <a:latin typeface="Abadi Extra Light" panose="020B0204020104020204" pitchFamily="34" charset="0"/>
                  </a:rPr>
                  <a:t>2. Using the current means, predict the cluster id for each input (closest mean)</a:t>
                </a: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r>
                  <a:rPr lang="en-IN" sz="2800" dirty="0">
                    <a:latin typeface="Abadi Extra Light" panose="020B0204020104020204" pitchFamily="34" charset="0"/>
                  </a:rPr>
                  <a:t>3. Recompute the means using the predicted cluster id of each input</a:t>
                </a: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r>
                  <a:rPr lang="en-IN" sz="2800" dirty="0">
                    <a:latin typeface="Abadi Extra Light" panose="020B0204020104020204" pitchFamily="34" charset="0"/>
                  </a:rPr>
                  <a:t>4. Go to step 2 if not converged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0A539-8914-EEAB-587A-8D172E6F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01" y="2030082"/>
                <a:ext cx="5694437" cy="4401205"/>
              </a:xfrm>
              <a:prstGeom prst="rect">
                <a:avLst/>
              </a:prstGeom>
              <a:blipFill>
                <a:blip r:embed="rId12"/>
                <a:stretch>
                  <a:fillRect l="-2248" t="-1385" r="-2034" b="-2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7B7E40-4056-5F3B-7729-53CD7132E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385" y="374989"/>
            <a:ext cx="1010687" cy="96522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66710FB-FE03-C865-7C5F-07E37C3C549E}"/>
              </a:ext>
            </a:extLst>
          </p:cNvPr>
          <p:cNvSpPr/>
          <p:nvPr/>
        </p:nvSpPr>
        <p:spPr>
          <a:xfrm>
            <a:off x="6678024" y="352288"/>
            <a:ext cx="3772254" cy="965223"/>
          </a:xfrm>
          <a:prstGeom prst="wedgeRectCallout">
            <a:avLst>
              <a:gd name="adj1" fmla="val 55810"/>
              <a:gd name="adj2" fmla="val -421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Similar to 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LwP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but in 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LwP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the labels are known so the means can be computed in a single step without iterating multiple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98345-59F1-F954-2222-F2E4AA42B4CB}"/>
                  </a:ext>
                </a:extLst>
              </p:cNvPr>
              <p:cNvSpPr txBox="1"/>
              <p:nvPr/>
            </p:nvSpPr>
            <p:spPr>
              <a:xfrm>
                <a:off x="7305368" y="1783106"/>
                <a:ext cx="3043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Abadi Extra Light" panose="020B0204020104020204" pitchFamily="34" charset="0"/>
                  </a:rPr>
                  <a:t>-means clustering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98345-59F1-F954-2222-F2E4AA42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368" y="1783106"/>
                <a:ext cx="3043334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0E04BC55-56AD-BC22-EF91-C282671B7585}"/>
                  </a:ext>
                </a:extLst>
              </p:cNvPr>
              <p:cNvSpPr/>
              <p:nvPr/>
            </p:nvSpPr>
            <p:spPr>
              <a:xfrm>
                <a:off x="3726426" y="1023925"/>
                <a:ext cx="2872491" cy="821500"/>
              </a:xfrm>
              <a:prstGeom prst="wedgeRectCallout">
                <a:avLst>
                  <a:gd name="adj1" fmla="val -46877"/>
                  <a:gd name="adj2" fmla="val 8076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Good initialization matters (some methods exist to pick good initialization, e.g.,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-means++)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0E04BC55-56AD-BC22-EF91-C282671B7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26" y="1023925"/>
                <a:ext cx="2872491" cy="821500"/>
              </a:xfrm>
              <a:prstGeom prst="wedgeRectCallout">
                <a:avLst>
                  <a:gd name="adj1" fmla="val -46877"/>
                  <a:gd name="adj2" fmla="val 80767"/>
                </a:avLst>
              </a:prstGeom>
              <a:blipFill>
                <a:blip r:embed="rId15"/>
                <a:stretch>
                  <a:fillRect l="-844" t="-1099" r="-105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52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53"/>
    </mc:Choice>
    <mc:Fallback xmlns="">
      <p:transition spd="slow" advTm="13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(a.k.a. Lloyd’s) Algorithm: Formally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Input: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Desired Output: </a:t>
                </a:r>
                <a:r>
                  <a:rPr lang="en-GB" dirty="0">
                    <a:latin typeface="Abadi Extra Light" panose="020B0204020104020204" pitchFamily="34" charset="0"/>
                  </a:rPr>
                  <a:t>Cluster ids of these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inputs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cluster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B811C-645B-A283-8282-55578045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9" y="2429186"/>
            <a:ext cx="11366032" cy="39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BF79CA16-99CA-4F52-5F49-0F1158CB0689}"/>
                  </a:ext>
                </a:extLst>
              </p:cNvPr>
              <p:cNvSpPr/>
              <p:nvPr/>
            </p:nvSpPr>
            <p:spPr>
              <a:xfrm>
                <a:off x="6255807" y="2148165"/>
                <a:ext cx="3405843" cy="1081208"/>
              </a:xfrm>
              <a:prstGeom prst="wedgeRectCallout">
                <a:avLst>
                  <a:gd name="adj1" fmla="val -49356"/>
                  <a:gd name="adj2" fmla="val 6744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algo can also be seen as doing a compression by </a:t>
                </a:r>
                <a:r>
                  <a:rPr lang="en-IN" sz="1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“quantization”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Representing each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inputs by one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BF79CA16-99CA-4F52-5F49-0F1158CB0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807" y="2148165"/>
                <a:ext cx="3405843" cy="1081208"/>
              </a:xfrm>
              <a:prstGeom prst="wedgeRectCallout">
                <a:avLst>
                  <a:gd name="adj1" fmla="val -49356"/>
                  <a:gd name="adj2" fmla="val 67445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42A4C3-B639-4EA7-5555-FFBFD8647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591" y="5559183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196B3A44-8AF6-19F0-BAC3-4072E365AB18}"/>
                  </a:ext>
                </a:extLst>
              </p:cNvPr>
              <p:cNvSpPr/>
              <p:nvPr/>
            </p:nvSpPr>
            <p:spPr>
              <a:xfrm>
                <a:off x="9035673" y="465595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basic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models each cluster by a single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I</a:t>
                </a:r>
                <a:r>
                  <a:rPr lang="en-GB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gnores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size/shape of clusters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196B3A44-8AF6-19F0-BAC3-4072E365A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73" y="465595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blipFill>
                <a:blip r:embed="rId7"/>
                <a:stretch>
                  <a:fillRect l="-79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C71A916-9AEA-F1FA-E850-89A8E97118A2}"/>
              </a:ext>
            </a:extLst>
          </p:cNvPr>
          <p:cNvSpPr/>
          <p:nvPr/>
        </p:nvSpPr>
        <p:spPr>
          <a:xfrm>
            <a:off x="8946953" y="3429000"/>
            <a:ext cx="3037279" cy="1081208"/>
          </a:xfrm>
          <a:prstGeom prst="wedgeRectCallout">
            <a:avLst>
              <a:gd name="adj1" fmla="val -40666"/>
              <a:gd name="adj2" fmla="val 7180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be fixed by modeling each cluster by a probability distribution, such as Gaussian (e.g., Gaussian Mixture Model; will see later)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2A1371D2-9CD3-BEC3-982C-10FCB28E5D99}"/>
                  </a:ext>
                </a:extLst>
              </p:cNvPr>
              <p:cNvSpPr/>
              <p:nvPr/>
            </p:nvSpPr>
            <p:spPr>
              <a:xfrm>
                <a:off x="1524001" y="4040777"/>
                <a:ext cx="2635448" cy="539176"/>
              </a:xfrm>
              <a:prstGeom prst="wedgeRectCallout">
                <a:avLst>
                  <a:gd name="adj1" fmla="val 60840"/>
                  <a:gd name="adj2" fmla="val 604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1 in one-hot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2A1371D2-9CD3-BEC3-982C-10FCB28E5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040777"/>
                <a:ext cx="2635448" cy="539176"/>
              </a:xfrm>
              <a:prstGeom prst="wedgeRectCallout">
                <a:avLst>
                  <a:gd name="adj1" fmla="val 60840"/>
                  <a:gd name="adj2" fmla="val 6048"/>
                </a:avLst>
              </a:prstGeom>
              <a:blipFill>
                <a:blip r:embed="rId8"/>
                <a:stretch>
                  <a:fillRect l="-820" t="-5495" b="-1648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93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674"/>
    </mc:Choice>
    <mc:Fallback xmlns="">
      <p:transition spd="slow" advTm="36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What Loss Function is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Optimizing?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Define the distortion or “loss” for the cluster assignment of a single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2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Abadi Extra Light" panose="020B0204020104020204" pitchFamily="34" charset="0"/>
                  </a:rPr>
                  <a:t>matrix of inputs</a:t>
                </a:r>
                <a:r>
                  <a:rPr lang="en-US" sz="22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2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matrix denoting cluster ids(each row is a one-hot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sz="22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(each row contains 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of cluster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u="sng" dirty="0">
                    <a:latin typeface="Abadi Extra Light" panose="020B0204020104020204" pitchFamily="34" charset="0"/>
                  </a:rPr>
                  <a:t>Total distortion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over all inputs defines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“loss function”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-means </a:t>
                </a:r>
                <a:r>
                  <a:rPr lang="en-GB" sz="2600" u="sng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problem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is to minimize this objective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Alternating optimization on this loss would give the 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K-means (Lloyd’s) </a:t>
                </a:r>
                <a:r>
                  <a:rPr lang="en-GB" sz="2200" u="sng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algorithm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we saw earlier!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AF85CF-B522-4A66-9E35-59E1A8012037}"/>
              </a:ext>
            </a:extLst>
          </p:cNvPr>
          <p:cNvSpPr/>
          <p:nvPr/>
        </p:nvSpPr>
        <p:spPr>
          <a:xfrm>
            <a:off x="8800960" y="4518275"/>
            <a:ext cx="934560" cy="10164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ACFBC5-FD46-4989-A21D-96CB4AFC254A}"/>
              </a:ext>
            </a:extLst>
          </p:cNvPr>
          <p:cNvSpPr/>
          <p:nvPr/>
        </p:nvSpPr>
        <p:spPr>
          <a:xfrm>
            <a:off x="10034701" y="4522987"/>
            <a:ext cx="555150" cy="10164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FDBDF7-7C34-46BD-9CC4-67300E215CBE}"/>
                  </a:ext>
                </a:extLst>
              </p:cNvPr>
              <p:cNvSpPr/>
              <p:nvPr/>
            </p:nvSpPr>
            <p:spPr>
              <a:xfrm>
                <a:off x="10856287" y="4518275"/>
                <a:ext cx="835933" cy="50495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FDBDF7-7C34-46BD-9CC4-67300E21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287" y="4518275"/>
                <a:ext cx="835933" cy="504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1EAAD3-06BB-4496-883E-C2D26F65D995}"/>
              </a:ext>
            </a:extLst>
          </p:cNvPr>
          <p:cNvSpPr txBox="1"/>
          <p:nvPr/>
        </p:nvSpPr>
        <p:spPr>
          <a:xfrm>
            <a:off x="8492309" y="486326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F2822-FB0A-40CB-9A5A-1A7966454094}"/>
              </a:ext>
            </a:extLst>
          </p:cNvPr>
          <p:cNvSpPr txBox="1"/>
          <p:nvPr/>
        </p:nvSpPr>
        <p:spPr>
          <a:xfrm>
            <a:off x="9115794" y="41582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D988-8FF4-494A-A227-0AEF7BD53E07}"/>
              </a:ext>
            </a:extLst>
          </p:cNvPr>
          <p:cNvSpPr txBox="1"/>
          <p:nvPr/>
        </p:nvSpPr>
        <p:spPr>
          <a:xfrm>
            <a:off x="10159830" y="41476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24221-EEB1-4750-8CCB-4366D86F1165}"/>
              </a:ext>
            </a:extLst>
          </p:cNvPr>
          <p:cNvSpPr txBox="1"/>
          <p:nvPr/>
        </p:nvSpPr>
        <p:spPr>
          <a:xfrm>
            <a:off x="10592888" y="458608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C0F94F-DDD7-494B-9604-0D4E5CA2D87B}"/>
                  </a:ext>
                </a:extLst>
              </p:cNvPr>
              <p:cNvSpPr txBox="1"/>
              <p:nvPr/>
            </p:nvSpPr>
            <p:spPr>
              <a:xfrm>
                <a:off x="9619653" y="4741487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C0F94F-DDD7-494B-9604-0D4E5CA2D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653" y="4741487"/>
                <a:ext cx="5309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2E15D0-C064-4C5F-8936-B0A819CB0857}"/>
                  </a:ext>
                </a:extLst>
              </p:cNvPr>
              <p:cNvSpPr txBox="1"/>
              <p:nvPr/>
            </p:nvSpPr>
            <p:spPr>
              <a:xfrm>
                <a:off x="9533112" y="5498703"/>
                <a:ext cx="17375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   Row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(one-hot vector)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2E15D0-C064-4C5F-8936-B0A819CB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12" y="5498703"/>
                <a:ext cx="1737515" cy="646331"/>
              </a:xfrm>
              <a:prstGeom prst="rect">
                <a:avLst/>
              </a:prstGeom>
              <a:blipFill>
                <a:blip r:embed="rId6"/>
                <a:stretch>
                  <a:fillRect l="-3158" t="-4717" r="-2456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B16CC-625C-4C1E-AF04-76EB882ACB8C}"/>
                  </a:ext>
                </a:extLst>
              </p:cNvPr>
              <p:cNvSpPr txBox="1"/>
              <p:nvPr/>
            </p:nvSpPr>
            <p:spPr>
              <a:xfrm>
                <a:off x="10660619" y="5047930"/>
                <a:ext cx="1345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B16CC-625C-4C1E-AF04-76EB882A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619" y="5047930"/>
                <a:ext cx="1345243" cy="369332"/>
              </a:xfrm>
              <a:prstGeom prst="rect">
                <a:avLst/>
              </a:prstGeom>
              <a:blipFill>
                <a:blip r:embed="rId7"/>
                <a:stretch>
                  <a:fillRect l="-4091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B501D098-D71B-4E79-BBEF-FB3D14073D5F}"/>
                  </a:ext>
                </a:extLst>
              </p:cNvPr>
              <p:cNvSpPr/>
              <p:nvPr/>
            </p:nvSpPr>
            <p:spPr>
              <a:xfrm>
                <a:off x="9100133" y="1701577"/>
                <a:ext cx="2525209" cy="986931"/>
              </a:xfrm>
              <a:prstGeom prst="wedgeRectCallout">
                <a:avLst>
                  <a:gd name="adj1" fmla="val -84343"/>
                  <a:gd name="adj2" fmla="val 1204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</a:t>
                </a:r>
                <a:r>
                  <a:rPr lang="en-I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𝑛𝐾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] denotes a length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one-hot encoding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assigned to cluster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B501D098-D71B-4E79-BBEF-FB3D14073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133" y="1701577"/>
                <a:ext cx="2525209" cy="986931"/>
              </a:xfrm>
              <a:prstGeom prst="wedgeRectCallout">
                <a:avLst>
                  <a:gd name="adj1" fmla="val -84343"/>
                  <a:gd name="adj2" fmla="val 12046"/>
                </a:avLst>
              </a:prstGeom>
              <a:blipFill>
                <a:blip r:embed="rId8"/>
                <a:stretch>
                  <a:fillRect t="-5455" b="-1090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5DB55-5EC1-D6EF-BD60-3916D95A11F8}"/>
                  </a:ext>
                </a:extLst>
              </p:cNvPr>
              <p:cNvSpPr txBox="1"/>
              <p:nvPr/>
            </p:nvSpPr>
            <p:spPr>
              <a:xfrm>
                <a:off x="3244383" y="1839898"/>
                <a:ext cx="4963603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5DB55-5EC1-D6EF-BD60-3916D95A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83" y="1839898"/>
                <a:ext cx="4963603" cy="75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EB3B82-B0CF-8F79-34FC-FEA33F31E93D}"/>
                  </a:ext>
                </a:extLst>
              </p:cNvPr>
              <p:cNvSpPr/>
              <p:nvPr/>
            </p:nvSpPr>
            <p:spPr>
              <a:xfrm>
                <a:off x="265245" y="1608880"/>
                <a:ext cx="2690210" cy="986931"/>
              </a:xfrm>
              <a:prstGeom prst="wedgeRectCallout">
                <a:avLst>
                  <a:gd name="adj1" fmla="val 64515"/>
                  <a:gd name="adj2" fmla="val 354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No labels here</a:t>
                </a:r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We are measuring how much error we will  incur 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its nearest cluster mean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EB3B82-B0CF-8F79-34FC-FEA33F31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608880"/>
                <a:ext cx="2690210" cy="986931"/>
              </a:xfrm>
              <a:prstGeom prst="wedgeRectCallout">
                <a:avLst>
                  <a:gd name="adj1" fmla="val 64515"/>
                  <a:gd name="adj2" fmla="val 3541"/>
                </a:avLst>
              </a:prstGeom>
              <a:blipFill>
                <a:blip r:embed="rId10"/>
                <a:stretch>
                  <a:fillRect l="-977" t="-5455" b="-1030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B4EE8-0F3E-B993-EDE5-843285EB3972}"/>
                  </a:ext>
                </a:extLst>
              </p:cNvPr>
              <p:cNvSpPr txBox="1"/>
              <p:nvPr/>
            </p:nvSpPr>
            <p:spPr>
              <a:xfrm>
                <a:off x="1545962" y="4346114"/>
                <a:ext cx="5547609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B4EE8-0F3E-B993-EDE5-843285EB3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962" y="4346114"/>
                <a:ext cx="5547609" cy="75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D6067-8B57-ACFD-5240-4EE379B7E918}"/>
                  </a:ext>
                </a:extLst>
              </p:cNvPr>
              <p:cNvSpPr txBox="1"/>
              <p:nvPr/>
            </p:nvSpPr>
            <p:spPr>
              <a:xfrm>
                <a:off x="2855106" y="5294072"/>
                <a:ext cx="2304285" cy="436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D6067-8B57-ACFD-5240-4EE379B7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106" y="5294072"/>
                <a:ext cx="2304285" cy="4369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B0706275-1945-89FE-AFB9-CA5FC948EFB1}"/>
                  </a:ext>
                </a:extLst>
              </p:cNvPr>
              <p:cNvSpPr/>
              <p:nvPr/>
            </p:nvSpPr>
            <p:spPr>
              <a:xfrm>
                <a:off x="99485" y="5102027"/>
                <a:ext cx="2713765" cy="556611"/>
              </a:xfrm>
              <a:prstGeom prst="wedgeRectCallout">
                <a:avLst>
                  <a:gd name="adj1" fmla="val 56855"/>
                  <a:gd name="adj2" fmla="val -47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problem viewed as a matrix factorization problem</a:t>
                </a:r>
              </a:p>
            </p:txBody>
          </p:sp>
        </mc:Choice>
        <mc:Fallback xmlns="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B0706275-1945-89FE-AFB9-CA5FC948E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5" y="5102027"/>
                <a:ext cx="2713765" cy="556611"/>
              </a:xfrm>
              <a:prstGeom prst="wedgeRectCallout">
                <a:avLst>
                  <a:gd name="adj1" fmla="val 56855"/>
                  <a:gd name="adj2" fmla="val -470"/>
                </a:avLst>
              </a:prstGeom>
              <a:blipFill>
                <a:blip r:embed="rId13"/>
                <a:stretch>
                  <a:fillRect l="-830" t="-4255" b="-1383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D7BAB840-179E-7D76-C1EF-DD40B902A271}"/>
                  </a:ext>
                </a:extLst>
              </p:cNvPr>
              <p:cNvSpPr/>
              <p:nvPr/>
            </p:nvSpPr>
            <p:spPr>
              <a:xfrm>
                <a:off x="5468042" y="5040120"/>
                <a:ext cx="2570950" cy="755913"/>
              </a:xfrm>
              <a:prstGeom prst="wedgeRectCallout">
                <a:avLst>
                  <a:gd name="adj1" fmla="val -59199"/>
                  <a:gd name="adj2" fmla="val 1361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the matrix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Frobenius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norm (squared norm for matrices)</a:t>
                </a:r>
              </a:p>
            </p:txBody>
          </p:sp>
        </mc:Choice>
        <mc:Fallback xmlns="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D7BAB840-179E-7D76-C1EF-DD40B902A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42" y="5040120"/>
                <a:ext cx="2570950" cy="755913"/>
              </a:xfrm>
              <a:prstGeom prst="wedgeRectCallout">
                <a:avLst>
                  <a:gd name="adj1" fmla="val -59199"/>
                  <a:gd name="adj2" fmla="val 13611"/>
                </a:avLst>
              </a:prstGeom>
              <a:blipFill>
                <a:blip r:embed="rId14"/>
                <a:stretch>
                  <a:fillRect t="-6299" b="-1259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peech Bubble: Rectangle 21">
                <a:extLst>
                  <a:ext uri="{FF2B5EF4-FFF2-40B4-BE49-F238E27FC236}">
                    <a16:creationId xmlns:a16="http://schemas.microsoft.com/office/drawing/2014/main" id="{FA365A44-0BD6-79A6-982E-A2260E7DC2BD}"/>
                  </a:ext>
                </a:extLst>
              </p:cNvPr>
              <p:cNvSpPr/>
              <p:nvPr/>
            </p:nvSpPr>
            <p:spPr>
              <a:xfrm>
                <a:off x="9880854" y="3495345"/>
                <a:ext cx="2092230" cy="563057"/>
              </a:xfrm>
              <a:prstGeom prst="wedgeRectCallout">
                <a:avLst>
                  <a:gd name="adj1" fmla="val -57319"/>
                  <a:gd name="adj2" fmla="val 9568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approximated by the product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2" name="Speech Bubble: Rectangle 21">
                <a:extLst>
                  <a:ext uri="{FF2B5EF4-FFF2-40B4-BE49-F238E27FC236}">
                    <a16:creationId xmlns:a16="http://schemas.microsoft.com/office/drawing/2014/main" id="{FA365A44-0BD6-79A6-982E-A2260E7DC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854" y="3495345"/>
                <a:ext cx="2092230" cy="563057"/>
              </a:xfrm>
              <a:prstGeom prst="wedgeRectCallout">
                <a:avLst>
                  <a:gd name="adj1" fmla="val -57319"/>
                  <a:gd name="adj2" fmla="val 95684"/>
                </a:avLst>
              </a:prstGeom>
              <a:blipFill>
                <a:blip r:embed="rId15"/>
                <a:stretch>
                  <a:fillRect t="-211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754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43"/>
    </mc:Choice>
    <mc:Fallback xmlns="">
      <p:transition spd="slow" advTm="46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5" grpId="0"/>
      <p:bldP spid="13" grpId="0"/>
      <p:bldP spid="14" grpId="0"/>
      <p:bldP spid="15" grpId="0"/>
      <p:bldP spid="6" grpId="0"/>
      <p:bldP spid="7" grpId="0"/>
      <p:bldP spid="17" grpId="0"/>
      <p:bldP spid="18" grpId="0" animBg="1"/>
      <p:bldP spid="8" grpId="0"/>
      <p:bldP spid="11" grpId="0" animBg="1"/>
      <p:bldP spid="16" grpId="0"/>
      <p:bldP spid="19" grpId="0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2.6|27.8|6.1|18.1|10.4|26.5|28.3|27.2|23.5|17.7|5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|2|5.6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1|16.6|23.8|36|52.4|50.1|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3|24.5|28|27.6|14|2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22.7|15.2|11.6|17.4|4.7|5|17.2|7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7.9|75.3|4.6|18.1|35.7|4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1.2|21.3|45.4|12.8|18.3|3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8|33.1|14.5|26.8|34.7|9.6|20.9|1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2.4|39.5|42.9|34.2|54.3|46.7|136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8.5|14.1|13.4|56.7|15.8|37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3.1|26.6|24|25.4|22.9|8|15.1|18.1|40.3|65.3|4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1.3|29.3|12.9|47.9|30.9|15.3|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3.7|99.6|12.3|20.4|82.6|17.7|73.7|12.3|25.4|10.9|30.1|33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8.9|20.3|16.6|29.5|6.4|7.8|4.6|4.6|18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8.5|19|54|58|71.9|8.2|6.6|49.1|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25.4|38.7|58.4|25.5|22.3|23.5|45.6|8.3|1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0.6|40.7|68.2|21.4|11.2|10.9|86.5|54.6|19.5|40.6|28.3|33|31.6|26.6|1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5.8|14.4|20.6|39.4|5.1|50.7|46.5|14.6|12.5|28.2|109.2|2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26|5.8|42.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3.4|15.3|20|15.5|16.2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3.4|15.3|20|15.5|16.2|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8.1|31.5|13.2|40.3|1.6|16|1.1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7.7|27.1|22.8|75|9|35|33.3|2|23.3|18.6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5.1|18.4|22.8|22.1|65.2|10|16.8|56.3|86.3|5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|5|9.3|5.4|37|4.9|50.2|3.8|4.1|6.5|31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22502</TotalTime>
  <Words>3136</Words>
  <Application>Microsoft Office PowerPoint</Application>
  <PresentationFormat>Widescreen</PresentationFormat>
  <Paragraphs>447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Abadi Extra Light</vt:lpstr>
      <vt:lpstr>Arial</vt:lpstr>
      <vt:lpstr>Calibri</vt:lpstr>
      <vt:lpstr>Calibri Light</vt:lpstr>
      <vt:lpstr>Cambria Math</vt:lpstr>
      <vt:lpstr>Garamond</vt:lpstr>
      <vt:lpstr>Wingdings</vt:lpstr>
      <vt:lpstr>Office Theme</vt:lpstr>
      <vt:lpstr>Unsupervised Learning: Clustering (K-means and other algos)</vt:lpstr>
      <vt:lpstr>Unsupervised Learning</vt:lpstr>
      <vt:lpstr>Clustering</vt:lpstr>
      <vt:lpstr>Similarity can be Subjective</vt:lpstr>
      <vt:lpstr>Clustering: Some Examples</vt:lpstr>
      <vt:lpstr>K-means Clustering</vt:lpstr>
      <vt:lpstr>K-means Clustering</vt:lpstr>
      <vt:lpstr>K-means (a.k.a. Lloyd’s) Algorithm: Formally</vt:lpstr>
      <vt:lpstr>What Loss Function is K-means Optimizing?</vt:lpstr>
      <vt:lpstr>K-means Loss: Several Forms, Same Meaning!</vt:lpstr>
      <vt:lpstr>Optimizing the K-means Loss Function</vt:lpstr>
      <vt:lpstr>Solving for Z</vt:lpstr>
      <vt:lpstr>Solving for μ</vt:lpstr>
      <vt:lpstr>Convergence of K-means algorithm</vt:lpstr>
      <vt:lpstr>K-means: Choosing K</vt:lpstr>
      <vt:lpstr>K-means++</vt:lpstr>
      <vt:lpstr>K-means++</vt:lpstr>
      <vt:lpstr>K-means: Hard vs Soft Clustering</vt:lpstr>
      <vt:lpstr>K-means: Decision Boundaries and Cluster Sizes/Shapes</vt:lpstr>
      <vt:lpstr>Kernel K-means</vt:lpstr>
      <vt:lpstr>Hierarchical Clustering</vt:lpstr>
      <vt:lpstr>Clustering vs Classification</vt:lpstr>
      <vt:lpstr>Clustering can help supervised learning, too</vt:lpstr>
      <vt:lpstr>Evaluating Clustering Algorithms</vt:lpstr>
      <vt:lpstr>Evaluating Clustering Algorithms</vt:lpstr>
      <vt:lpstr>Overlapping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Models for Supervised Learning (contd)</dc:title>
  <dc:creator>Piyush Rai</dc:creator>
  <cp:lastModifiedBy>Piyush Rai</cp:lastModifiedBy>
  <cp:revision>662</cp:revision>
  <dcterms:created xsi:type="dcterms:W3CDTF">2020-07-07T20:42:16Z</dcterms:created>
  <dcterms:modified xsi:type="dcterms:W3CDTF">2023-10-05T22:15:12Z</dcterms:modified>
</cp:coreProperties>
</file>